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82" r:id="rId3"/>
    <p:sldId id="260" r:id="rId4"/>
    <p:sldId id="262" r:id="rId5"/>
    <p:sldId id="263" r:id="rId6"/>
    <p:sldId id="265" r:id="rId7"/>
    <p:sldId id="266" r:id="rId8"/>
    <p:sldId id="268" r:id="rId9"/>
    <p:sldId id="269" r:id="rId10"/>
    <p:sldId id="270" r:id="rId11"/>
    <p:sldId id="274" r:id="rId12"/>
    <p:sldId id="275" r:id="rId13"/>
    <p:sldId id="277" r:id="rId14"/>
    <p:sldId id="278" r:id="rId15"/>
    <p:sldId id="279" r:id="rId16"/>
    <p:sldId id="280" r:id="rId17"/>
    <p:sldId id="281" r:id="rId18"/>
  </p:sldIdLst>
  <p:sldSz cx="12192000" cy="6858000"/>
  <p:notesSz cx="6858000" cy="9144000"/>
  <p:custDataLst>
    <p:tags r:id="rId19"/>
  </p:custDataLst>
  <p:defaultTextStyle>
    <a:defPPr>
      <a:defRPr lang="sq-A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50DC1-FC38-443C-9BFD-FDB95B597C18}" v="106" dt="2021-03-05T15:33:08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610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7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4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6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6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5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5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2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4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3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9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6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Gros plan sur des livres empilés">
            <a:extLst>
              <a:ext uri="{FF2B5EF4-FFF2-40B4-BE49-F238E27FC236}">
                <a16:creationId xmlns:a16="http://schemas.microsoft.com/office/drawing/2014/main" id="{177F8681-1940-4ACF-8F2A-11336F99ADF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rcRect l="5" r="1" b="1"/>
          <a:stretch>
            <a:fillRect/>
          </a:stretch>
        </p:blipFill>
        <p:spPr>
          <a:xfrm>
            <a:off x="3048" y="-14278"/>
            <a:ext cx="12188952" cy="68566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96275" y="2759688"/>
            <a:ext cx="6522139" cy="2784228"/>
          </a:xfrm>
        </p:spPr>
        <p:txBody>
          <a:bodyPr anchor="b">
            <a:normAutofit/>
          </a:bodyPr>
          <a:lstStyle/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lb-LU" sz="4200" b="1" cap="all" err="1">
                <a:solidFill>
                  <a:srgbClr val="FFFFFF"/>
                </a:solidFill>
                <a:latin typeface="Century Gothic"/>
              </a:rPr>
              <a:t>Langues, </a:t>
            </a:r>
            <a:endParaRPr lang="en-US" sz="4200">
              <a:solidFill>
                <a:srgbClr val="FFFFFF"/>
              </a:solidFill>
              <a:ea typeface="+mj-lt"/>
              <a:cs typeface="+mj-lt"/>
            </a:endParaRPr>
          </a:p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lb-LU" sz="4200" b="1" cap="all" err="1">
                <a:solidFill>
                  <a:srgbClr val="FFFFFF"/>
                </a:solidFill>
                <a:latin typeface="Century Gothic"/>
              </a:rPr>
              <a:t>littérature et </a:t>
            </a:r>
            <a:endParaRPr lang="en-US" sz="4200">
              <a:solidFill>
                <a:srgbClr val="FFFFFF"/>
              </a:solidFill>
              <a:ea typeface="+mj-lt"/>
              <a:cs typeface="+mj-lt"/>
            </a:endParaRPr>
          </a:p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lb-LU" sz="4200" b="1" cap="all" err="1">
                <a:solidFill>
                  <a:srgbClr val="FFFFFF"/>
                </a:solidFill>
                <a:latin typeface="Century Gothic"/>
              </a:rPr>
              <a:t>communication</a:t>
            </a:r>
            <a:endParaRPr lang="lb-LU" sz="4200" b="1" cap="all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Ënnertitel 2"/>
          <p:cNvSpPr>
            <a:spLocks noGrp="1"/>
          </p:cNvSpPr>
          <p:nvPr>
            <p:ph type="subTitle" idx="1"/>
          </p:nvPr>
        </p:nvSpPr>
        <p:spPr>
          <a:xfrm>
            <a:off x="999149" y="1331746"/>
            <a:ext cx="6371700" cy="11267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lb-LU" sz="6000" b="1" cap="all">
                <a:solidFill>
                  <a:srgbClr val="FFFFFF"/>
                </a:solidFill>
                <a:latin typeface="Century Gothic"/>
                <a:cs typeface="Calibri"/>
              </a:rPr>
              <a:t>LA Section A*</a:t>
            </a:r>
            <a:endParaRPr lang="lb-LU" sz="6000"/>
          </a:p>
        </p:txBody>
      </p:sp>
      <p:pic>
        <p:nvPicPr>
          <p:cNvPr id="5" name="Corporate Motivational Ambient - AShamaluev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25275" y="71401"/>
            <a:ext cx="292099" cy="292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823" y="5543916"/>
            <a:ext cx="1795640" cy="9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s plan sur des livres empilés">
            <a:extLst>
              <a:ext uri="{FF2B5EF4-FFF2-40B4-BE49-F238E27FC236}">
                <a16:creationId xmlns:a16="http://schemas.microsoft.com/office/drawing/2014/main" id="{177F8681-1940-4ACF-8F2A-11336F99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5" r="1" b="1"/>
          <a:stretch>
            <a:fillRect/>
          </a:stretch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68101" y="335646"/>
            <a:ext cx="3775312" cy="878792"/>
            <a:chOff x="637597" y="1925114"/>
            <a:chExt cx="2612022" cy="1638404"/>
          </a:xfrm>
        </p:grpSpPr>
        <p:sp>
          <p:nvSpPr>
            <p:cNvPr id="23" name="Rounded Rectangular Callout 22"/>
            <p:cNvSpPr/>
            <p:nvPr/>
          </p:nvSpPr>
          <p:spPr>
            <a:xfrm flipH="1">
              <a:off x="637597" y="1925114"/>
              <a:ext cx="2612022" cy="1638404"/>
            </a:xfrm>
            <a:prstGeom prst="wedgeRoundRectCallout">
              <a:avLst>
                <a:gd name="adj1" fmla="val -35044"/>
                <a:gd name="adj2" fmla="val 84745"/>
                <a:gd name="adj3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6052" y="2205444"/>
              <a:ext cx="2355112" cy="1090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3200" b="1">
                  <a:solidFill>
                    <a:schemeClr val="bg1"/>
                  </a:solidFill>
                  <a:latin typeface="Century Gothic"/>
                  <a:ea typeface="Century Gothic" charset="0"/>
                  <a:cs typeface="Century Gothic" charset="0"/>
                </a:rPr>
                <a:t>Communication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668101" y="1657350"/>
            <a:ext cx="11013216" cy="4957763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45484" y="1868597"/>
            <a:ext cx="1045845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LU" sz="2500" b="1">
                <a:latin typeface="Century Gothic"/>
                <a:ea typeface="Century Gothic" charset="0"/>
                <a:cs typeface="Century Gothic" charset="0"/>
              </a:rPr>
              <a:t>La</a:t>
            </a:r>
            <a:r>
              <a:rPr lang="fr-LU" sz="2500">
                <a:latin typeface="Century Gothic"/>
                <a:ea typeface="Century Gothic" charset="0"/>
                <a:cs typeface="Century Gothic" charset="0"/>
              </a:rPr>
              <a:t> </a:t>
            </a:r>
            <a:r>
              <a:rPr lang="fr-LU" sz="2500" b="1">
                <a:latin typeface="Century Gothic"/>
                <a:ea typeface="Century Gothic" charset="0"/>
                <a:cs typeface="Century Gothic" charset="0"/>
              </a:rPr>
              <a:t>communication</a:t>
            </a:r>
            <a:r>
              <a:rPr lang="fr-LU" sz="2500">
                <a:latin typeface="Century Gothic"/>
                <a:ea typeface="Century Gothic" charset="0"/>
                <a:cs typeface="Century Gothic" charset="0"/>
              </a:rPr>
              <a:t> et </a:t>
            </a:r>
            <a:r>
              <a:rPr lang="fr-LU" sz="2500" b="1">
                <a:latin typeface="Century Gothic"/>
                <a:ea typeface="Century Gothic" charset="0"/>
                <a:cs typeface="Century Gothic" charset="0"/>
              </a:rPr>
              <a:t>l’éducation aux médias</a:t>
            </a:r>
            <a:r>
              <a:rPr lang="fr-LU" sz="2500">
                <a:latin typeface="Century Gothic"/>
                <a:ea typeface="Century Gothic" charset="0"/>
                <a:cs typeface="Century Gothic" charset="0"/>
              </a:rPr>
              <a:t> sont les </a:t>
            </a:r>
            <a:r>
              <a:rPr lang="fr-LU" sz="2500" b="1">
                <a:latin typeface="Century Gothic"/>
                <a:ea typeface="Century Gothic" charset="0"/>
                <a:cs typeface="Century Gothic" charset="0"/>
              </a:rPr>
              <a:t>nouvelles matières</a:t>
            </a:r>
            <a:r>
              <a:rPr lang="fr-LU" sz="2500">
                <a:latin typeface="Century Gothic"/>
                <a:ea typeface="Century Gothic" charset="0"/>
                <a:cs typeface="Century Gothic" charset="0"/>
              </a:rPr>
              <a:t> introduites </a:t>
            </a:r>
            <a:r>
              <a:rPr lang="fr-LU" sz="2500" b="1">
                <a:latin typeface="Century Gothic"/>
                <a:ea typeface="Century Gothic" charset="0"/>
                <a:cs typeface="Century Gothic" charset="0"/>
              </a:rPr>
              <a:t>dans le curriculum de la section A </a:t>
            </a:r>
            <a:r>
              <a:rPr lang="fr-LU" sz="2500">
                <a:latin typeface="Century Gothic"/>
                <a:ea typeface="Century Gothic" charset="0"/>
                <a:cs typeface="Century Gothic" charset="0"/>
              </a:rPr>
              <a:t>traditionnelle: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5484" y="4707970"/>
            <a:ext cx="104584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Wingdings" charset="2"/>
              <a:buChar char="§"/>
            </a:pPr>
            <a:r>
              <a:rPr lang="fr-LU" sz="2500">
                <a:latin typeface="Century Gothic"/>
                <a:ea typeface="Century Gothic" charset="0"/>
                <a:cs typeface="Century Gothic" charset="0"/>
              </a:rPr>
              <a:t>Le cours </a:t>
            </a:r>
            <a:r>
              <a:rPr lang="fr-LU" sz="2500" b="1">
                <a:latin typeface="Century Gothic"/>
                <a:ea typeface="Century Gothic" charset="0"/>
                <a:cs typeface="Century Gothic" charset="0"/>
              </a:rPr>
              <a:t>« Pratique des médias »</a:t>
            </a:r>
            <a:r>
              <a:rPr lang="fr-LU" sz="2500">
                <a:latin typeface="Century Gothic"/>
                <a:ea typeface="Century Gothic" charset="0"/>
                <a:cs typeface="Century Gothic" charset="0"/>
              </a:rPr>
              <a:t> met en pratique le savoir théorique acquis en « Communication média ». Les élèves travaillent de façon autonome et produisent des travaux personnels.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5484" y="3288283"/>
            <a:ext cx="1045845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Wingdings" charset="2"/>
              <a:buChar char="§"/>
            </a:pPr>
            <a:r>
              <a:rPr lang="fr-LU" sz="2500">
                <a:latin typeface="Century Gothic"/>
                <a:ea typeface="Century Gothic" charset="0"/>
                <a:cs typeface="Century Gothic" charset="0"/>
              </a:rPr>
              <a:t>Le cours </a:t>
            </a:r>
            <a:r>
              <a:rPr lang="fr-LU" sz="2500" b="1">
                <a:latin typeface="Century Gothic"/>
                <a:ea typeface="Century Gothic" charset="0"/>
                <a:cs typeface="Century Gothic" charset="0"/>
              </a:rPr>
              <a:t>« Communication média »</a:t>
            </a:r>
            <a:r>
              <a:rPr lang="fr-LU" sz="2500">
                <a:latin typeface="Century Gothic"/>
                <a:ea typeface="Century Gothic" charset="0"/>
                <a:cs typeface="Century Gothic" charset="0"/>
              </a:rPr>
              <a:t> existe déjà dans le curriculum de la section I. Il s’agit d’une branche fondamentale dès la classe de 2</a:t>
            </a:r>
            <a:r>
              <a:rPr lang="fr-LU" sz="2500" baseline="30000">
                <a:latin typeface="Century Gothic"/>
                <a:ea typeface="Century Gothic" charset="0"/>
                <a:cs typeface="Century Gothic" charset="0"/>
              </a:rPr>
              <a:t>e</a:t>
            </a:r>
            <a:r>
              <a:rPr lang="fr-LU" sz="2500">
                <a:latin typeface="Century Gothic"/>
                <a:ea typeface="Century Gothic" charset="0"/>
                <a:cs typeface="Century Gothic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737059" y="335646"/>
            <a:ext cx="4944258" cy="878792"/>
            <a:chOff x="6843713" y="335646"/>
            <a:chExt cx="4944258" cy="878792"/>
          </a:xfrm>
        </p:grpSpPr>
        <p:sp>
          <p:nvSpPr>
            <p:cNvPr id="18" name="Rectangle 17"/>
            <p:cNvSpPr/>
            <p:nvPr/>
          </p:nvSpPr>
          <p:spPr>
            <a:xfrm>
              <a:off x="6843713" y="335646"/>
              <a:ext cx="4944258" cy="878792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50368" y="464460"/>
              <a:ext cx="47309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3200" b="1">
                  <a:solidFill>
                    <a:schemeClr val="bg1">
                      <a:lumMod val="95000"/>
                    </a:schemeClr>
                  </a:solidFill>
                  <a:latin typeface="Century Gothic"/>
                  <a:ea typeface="Century Gothic" charset="0"/>
                  <a:cs typeface="Century Gothic" charset="0"/>
                </a:rPr>
                <a:t> La section A* au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7025" y="433099"/>
              <a:ext cx="1072111" cy="552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4274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24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s plan sur des livres empilés">
            <a:extLst>
              <a:ext uri="{FF2B5EF4-FFF2-40B4-BE49-F238E27FC236}">
                <a16:creationId xmlns:a16="http://schemas.microsoft.com/office/drawing/2014/main" id="{177F8681-1940-4ACF-8F2A-11336F99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5" r="1" b="1"/>
          <a:stretch>
            <a:fillRect/>
          </a:stretch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1851427" y="4421552"/>
            <a:ext cx="2612022" cy="1616400"/>
          </a:xfrm>
          <a:prstGeom prst="wedgeRoundRectCallout">
            <a:avLst>
              <a:gd name="adj1" fmla="val -1179"/>
              <a:gd name="adj2" fmla="val -66300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37597" y="2130743"/>
            <a:ext cx="2612022" cy="1432775"/>
            <a:chOff x="637597" y="2130743"/>
            <a:chExt cx="2612022" cy="1432775"/>
          </a:xfrm>
        </p:grpSpPr>
        <p:sp>
          <p:nvSpPr>
            <p:cNvPr id="23" name="Rounded Rectangular Callout 22"/>
            <p:cNvSpPr/>
            <p:nvPr/>
          </p:nvSpPr>
          <p:spPr>
            <a:xfrm flipH="1">
              <a:off x="637597" y="2130743"/>
              <a:ext cx="2612022" cy="1432775"/>
            </a:xfrm>
            <a:prstGeom prst="wedgeRoundRectCallout">
              <a:avLst>
                <a:gd name="adj1" fmla="val -34344"/>
                <a:gd name="adj2" fmla="val 78655"/>
                <a:gd name="adj3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59641" y="2616299"/>
              <a:ext cx="2167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400" b="1">
                  <a:solidFill>
                    <a:schemeClr val="bg1"/>
                  </a:solidFill>
                  <a:latin typeface="Century Gothic"/>
                  <a:ea typeface="Century Gothic" charset="0"/>
                  <a:cs typeface="Century Gothic" charset="0"/>
                </a:rPr>
                <a:t>Motivation</a:t>
              </a:r>
            </a:p>
          </p:txBody>
        </p:sp>
      </p:grpSp>
      <p:sp>
        <p:nvSpPr>
          <p:cNvPr id="31" name="Rounded Rectangular Callout 30"/>
          <p:cNvSpPr/>
          <p:nvPr/>
        </p:nvSpPr>
        <p:spPr>
          <a:xfrm>
            <a:off x="3541459" y="2483378"/>
            <a:ext cx="2971636" cy="1338732"/>
          </a:xfrm>
          <a:prstGeom prst="wedgeRoundRectCallout">
            <a:avLst>
              <a:gd name="adj1" fmla="val -32881"/>
              <a:gd name="adj2" fmla="val 74088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3470" y="4814253"/>
            <a:ext cx="216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>
                <a:solidFill>
                  <a:schemeClr val="bg1"/>
                </a:solidFill>
                <a:latin typeface="Century Gothic"/>
                <a:ea typeface="Century Gothic" charset="0"/>
                <a:cs typeface="Century Gothic" charset="0"/>
              </a:rPr>
              <a:t>Langues et littérature</a:t>
            </a:r>
          </a:p>
        </p:txBody>
      </p:sp>
      <p:sp>
        <p:nvSpPr>
          <p:cNvPr id="32" name="Rounded Rectangular Callout 31"/>
          <p:cNvSpPr/>
          <p:nvPr/>
        </p:nvSpPr>
        <p:spPr>
          <a:xfrm flipH="1">
            <a:off x="5005817" y="4324747"/>
            <a:ext cx="2612022" cy="1432775"/>
          </a:xfrm>
          <a:prstGeom prst="wedgeRoundRectCallout">
            <a:avLst>
              <a:gd name="adj1" fmla="val 33214"/>
              <a:gd name="adj2" fmla="val -71377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21266" y="2921911"/>
            <a:ext cx="2612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>
                <a:solidFill>
                  <a:schemeClr val="bg1"/>
                </a:solidFill>
                <a:latin typeface="Century Gothic"/>
                <a:ea typeface="Century Gothic" charset="0"/>
                <a:cs typeface="Century Gothic" charset="0"/>
              </a:rPr>
              <a:t>Communication</a:t>
            </a:r>
          </a:p>
        </p:txBody>
      </p:sp>
      <p:sp>
        <p:nvSpPr>
          <p:cNvPr id="33" name="Rounded Rectangular Callout 32"/>
          <p:cNvSpPr/>
          <p:nvPr/>
        </p:nvSpPr>
        <p:spPr>
          <a:xfrm flipH="1">
            <a:off x="6839184" y="2130742"/>
            <a:ext cx="2612022" cy="1432775"/>
          </a:xfrm>
          <a:prstGeom prst="wedgeRoundRectCallout">
            <a:avLst>
              <a:gd name="adj1" fmla="val 43655"/>
              <a:gd name="adj2" fmla="val 88733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7860" y="4771948"/>
            <a:ext cx="2167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>
                <a:solidFill>
                  <a:schemeClr val="bg1"/>
                </a:solidFill>
                <a:latin typeface="Century Gothic"/>
                <a:ea typeface="Century Gothic" charset="0"/>
                <a:cs typeface="Century Gothic" charset="0"/>
              </a:rPr>
              <a:t>Public cible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61227" y="2616299"/>
            <a:ext cx="2167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>
                <a:solidFill>
                  <a:schemeClr val="bg1"/>
                </a:solidFill>
                <a:latin typeface="Century Gothic"/>
                <a:ea typeface="Century Gothic" charset="0"/>
                <a:cs typeface="Century Gothic" charset="0"/>
              </a:rPr>
              <a:t>Débouchés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27645" y="321359"/>
            <a:ext cx="5459588" cy="981348"/>
            <a:chOff x="427645" y="321359"/>
            <a:chExt cx="5459588" cy="981348"/>
          </a:xfrm>
        </p:grpSpPr>
        <p:sp>
          <p:nvSpPr>
            <p:cNvPr id="17" name="Rectangle 16"/>
            <p:cNvSpPr/>
            <p:nvPr/>
          </p:nvSpPr>
          <p:spPr>
            <a:xfrm>
              <a:off x="427645" y="321359"/>
              <a:ext cx="5459588" cy="981348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5416" y="465206"/>
              <a:ext cx="52240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3600" b="1">
                  <a:solidFill>
                    <a:schemeClr val="bg1">
                      <a:lumMod val="95000"/>
                    </a:schemeClr>
                  </a:solidFill>
                  <a:latin typeface="Century Gothic"/>
                  <a:ea typeface="Century Gothic" charset="0"/>
                  <a:cs typeface="Century Gothic" charset="0"/>
                </a:rPr>
                <a:t> La section A* au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449" y="460530"/>
              <a:ext cx="1160608" cy="598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8773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5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25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s plan sur des livres empilés">
            <a:extLst>
              <a:ext uri="{FF2B5EF4-FFF2-40B4-BE49-F238E27FC236}">
                <a16:creationId xmlns:a16="http://schemas.microsoft.com/office/drawing/2014/main" id="{177F8681-1940-4ACF-8F2A-11336F99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5" r="1" b="1"/>
          <a:stretch>
            <a:fillRect/>
          </a:stretch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27645" y="1624056"/>
            <a:ext cx="11156400" cy="4424400"/>
            <a:chOff x="1851427" y="4421552"/>
            <a:chExt cx="2612022" cy="1616400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1851427" y="4421552"/>
              <a:ext cx="2612022" cy="1616400"/>
            </a:xfrm>
            <a:prstGeom prst="wedgeRoundRectCallout">
              <a:avLst>
                <a:gd name="adj1" fmla="val 30709"/>
                <a:gd name="adj2" fmla="val 62547"/>
                <a:gd name="adj3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73470" y="4897476"/>
              <a:ext cx="2167935" cy="618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400" b="1">
                  <a:solidFill>
                    <a:schemeClr val="bg1"/>
                  </a:solidFill>
                  <a:latin typeface="Century Gothic"/>
                  <a:ea typeface="Century Gothic" charset="0"/>
                  <a:cs typeface="Century Gothic" charset="0"/>
                </a:rPr>
                <a:t>Public cible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7645" y="321359"/>
            <a:ext cx="5459588" cy="981348"/>
            <a:chOff x="427645" y="321359"/>
            <a:chExt cx="5459588" cy="981348"/>
          </a:xfrm>
        </p:grpSpPr>
        <p:sp>
          <p:nvSpPr>
            <p:cNvPr id="15" name="Rectangle 14"/>
            <p:cNvSpPr/>
            <p:nvPr/>
          </p:nvSpPr>
          <p:spPr>
            <a:xfrm>
              <a:off x="427645" y="321359"/>
              <a:ext cx="5459588" cy="981348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5416" y="465206"/>
              <a:ext cx="52240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3600" b="1">
                  <a:solidFill>
                    <a:schemeClr val="bg1">
                      <a:lumMod val="95000"/>
                    </a:schemeClr>
                  </a:solidFill>
                  <a:latin typeface="Century Gothic"/>
                  <a:ea typeface="Century Gothic" charset="0"/>
                  <a:cs typeface="Century Gothic" charset="0"/>
                </a:rPr>
                <a:t> La section A* au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449" y="460530"/>
              <a:ext cx="1160608" cy="598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4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900">
        <p14:warp dir="in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9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s plan sur des livres empilés">
            <a:extLst>
              <a:ext uri="{FF2B5EF4-FFF2-40B4-BE49-F238E27FC236}">
                <a16:creationId xmlns:a16="http://schemas.microsoft.com/office/drawing/2014/main" id="{177F8681-1940-4ACF-8F2A-11336F99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5" r="1" b="1"/>
          <a:stretch>
            <a:fillRect/>
          </a:stretch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68101" y="335646"/>
            <a:ext cx="3775312" cy="878792"/>
            <a:chOff x="637597" y="1925114"/>
            <a:chExt cx="2612022" cy="1638404"/>
          </a:xfrm>
        </p:grpSpPr>
        <p:sp>
          <p:nvSpPr>
            <p:cNvPr id="23" name="Rounded Rectangular Callout 22"/>
            <p:cNvSpPr/>
            <p:nvPr/>
          </p:nvSpPr>
          <p:spPr>
            <a:xfrm flipH="1">
              <a:off x="637597" y="1925114"/>
              <a:ext cx="2612022" cy="1638404"/>
            </a:xfrm>
            <a:prstGeom prst="wedgeRoundRectCallout">
              <a:avLst>
                <a:gd name="adj1" fmla="val -35044"/>
                <a:gd name="adj2" fmla="val 84745"/>
                <a:gd name="adj3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6052" y="2205444"/>
              <a:ext cx="2355112" cy="1090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3200" b="1">
                  <a:solidFill>
                    <a:schemeClr val="bg1"/>
                  </a:solidFill>
                  <a:latin typeface="Century Gothic"/>
                  <a:ea typeface="Century Gothic" charset="0"/>
                  <a:cs typeface="Century Gothic" charset="0"/>
                </a:rPr>
                <a:t>Public cible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668101" y="1657350"/>
            <a:ext cx="11013216" cy="4957763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45484" y="3089052"/>
            <a:ext cx="10458450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Wingdings" charset="2"/>
              <a:buChar char="§"/>
            </a:pPr>
            <a:r>
              <a:rPr lang="fr-LU" sz="2100">
                <a:latin typeface="Century Gothic"/>
                <a:ea typeface="Century Gothic" charset="0"/>
                <a:cs typeface="Century Gothic" charset="0"/>
              </a:rPr>
              <a:t>Comme ni le français ni l’allemand sont des branches fondamentales, les élèves de la section A* peuvent avoir une légère faiblesse dans une de ces deux langues.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5484" y="1840215"/>
            <a:ext cx="10458450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Wingdings" charset="2"/>
              <a:buChar char="§"/>
            </a:pPr>
            <a:r>
              <a:rPr lang="fr-LU" sz="2200">
                <a:latin typeface="Century Gothic"/>
                <a:ea typeface="Century Gothic" charset="0"/>
                <a:cs typeface="Century Gothic" charset="0"/>
              </a:rPr>
              <a:t>Tous </a:t>
            </a:r>
            <a:r>
              <a:rPr lang="fr-LU" sz="2200" b="1">
                <a:latin typeface="Century Gothic"/>
                <a:ea typeface="Century Gothic" charset="0"/>
                <a:cs typeface="Century Gothic" charset="0"/>
              </a:rPr>
              <a:t>les élèves qui s’intéressent aux langues et à la littérature </a:t>
            </a:r>
            <a:r>
              <a:rPr lang="fr-LU" sz="2200">
                <a:latin typeface="Century Gothic"/>
                <a:ea typeface="Century Gothic" charset="0"/>
                <a:cs typeface="Century Gothic" charset="0"/>
              </a:rPr>
              <a:t>et qui aiment  </a:t>
            </a:r>
            <a:r>
              <a:rPr lang="fr-LU" sz="2200" b="1">
                <a:latin typeface="Century Gothic"/>
                <a:ea typeface="Century Gothic" charset="0"/>
                <a:cs typeface="Century Gothic" charset="0"/>
              </a:rPr>
              <a:t>réaliser</a:t>
            </a:r>
            <a:r>
              <a:rPr lang="fr-LU" sz="2200">
                <a:latin typeface="Century Gothic"/>
                <a:ea typeface="Century Gothic" charset="0"/>
                <a:cs typeface="Century Gothic" charset="0"/>
              </a:rPr>
              <a:t> eux-mêmes </a:t>
            </a:r>
            <a:r>
              <a:rPr lang="fr-LU" sz="2200" b="1">
                <a:latin typeface="Century Gothic"/>
                <a:ea typeface="Century Gothic" charset="0"/>
                <a:cs typeface="Century Gothic" charset="0"/>
              </a:rPr>
              <a:t>des productions écrites, orales et audio-visuelles</a:t>
            </a:r>
            <a:r>
              <a:rPr lang="fr-LU" sz="2200">
                <a:latin typeface="Century Gothic"/>
                <a:ea typeface="Century Gothic" charset="0"/>
                <a:cs typeface="Century Gothic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5484" y="4351166"/>
            <a:ext cx="10458450" cy="1127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Wingdings" charset="2"/>
              <a:buChar char="§"/>
            </a:pPr>
            <a:r>
              <a:rPr lang="fr-LU" sz="2100">
                <a:latin typeface="Century Gothic"/>
                <a:ea typeface="Century Gothic" charset="0"/>
                <a:cs typeface="Century Gothic" charset="0"/>
              </a:rPr>
              <a:t>Mais </a:t>
            </a:r>
            <a:r>
              <a:rPr lang="fr-LU" sz="2100" b="1">
                <a:latin typeface="Century Gothic"/>
                <a:ea typeface="Century Gothic" charset="0"/>
                <a:cs typeface="Century Gothic" charset="0"/>
              </a:rPr>
              <a:t>attention</a:t>
            </a:r>
            <a:r>
              <a:rPr lang="fr-LU" sz="2100">
                <a:latin typeface="Century Gothic"/>
                <a:ea typeface="Century Gothic" charset="0"/>
                <a:cs typeface="Century Gothic" charset="0"/>
              </a:rPr>
              <a:t>: pour avoir accès à la section A* on doit avoir une </a:t>
            </a:r>
            <a:r>
              <a:rPr lang="fr-LU" sz="2100" b="1">
                <a:latin typeface="Century Gothic"/>
                <a:ea typeface="Century Gothic" charset="0"/>
                <a:cs typeface="Century Gothic" charset="0"/>
              </a:rPr>
              <a:t>moyenne de 38 en langues</a:t>
            </a:r>
            <a:r>
              <a:rPr lang="fr-LU" sz="2100">
                <a:latin typeface="Century Gothic"/>
                <a:ea typeface="Century Gothic" charset="0"/>
                <a:cs typeface="Century Gothic" charset="0"/>
              </a:rPr>
              <a:t> (les trois langues confondues). Les élèves qui veulent réussir en A* doivent être </a:t>
            </a:r>
            <a:r>
              <a:rPr lang="fr-LU" sz="2100" b="1">
                <a:latin typeface="Century Gothic"/>
                <a:ea typeface="Century Gothic" charset="0"/>
                <a:cs typeface="Century Gothic" charset="0"/>
              </a:rPr>
              <a:t>forts en langues</a:t>
            </a:r>
            <a:r>
              <a:rPr lang="fr-LU" sz="2100">
                <a:latin typeface="Century Gothic"/>
                <a:ea typeface="Century Gothic" charset="0"/>
                <a:cs typeface="Century Gothic" charset="0"/>
              </a:rPr>
              <a:t>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5484" y="5600593"/>
            <a:ext cx="1045845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Wingdings" charset="2"/>
              <a:buChar char="§"/>
            </a:pPr>
            <a:r>
              <a:rPr lang="fr-LU" sz="2200">
                <a:latin typeface="Century Gothic"/>
                <a:ea typeface="Century Gothic" charset="0"/>
                <a:cs typeface="Century Gothic" charset="0"/>
              </a:rPr>
              <a:t>Les élèves doivent </a:t>
            </a:r>
            <a:r>
              <a:rPr lang="fr-LU" sz="2200" b="1">
                <a:latin typeface="Century Gothic"/>
                <a:ea typeface="Century Gothic" charset="0"/>
                <a:cs typeface="Century Gothic" charset="0"/>
              </a:rPr>
              <a:t>être disposés à travailler</a:t>
            </a:r>
            <a:r>
              <a:rPr lang="fr-LU" sz="2200">
                <a:latin typeface="Century Gothic"/>
                <a:ea typeface="Century Gothic" charset="0"/>
                <a:cs typeface="Century Gothic" charset="0"/>
              </a:rPr>
              <a:t> occasionnellement sur leurs projets personnels </a:t>
            </a:r>
            <a:r>
              <a:rPr lang="fr-LU" sz="2200" b="1">
                <a:latin typeface="Century Gothic"/>
                <a:ea typeface="Century Gothic" charset="0"/>
                <a:cs typeface="Century Gothic" charset="0"/>
              </a:rPr>
              <a:t>en dehors des heures de classe</a:t>
            </a:r>
            <a:r>
              <a:rPr lang="fr-LU" sz="2200">
                <a:latin typeface="Century Gothic"/>
                <a:ea typeface="Century Gothic" charset="0"/>
                <a:cs typeface="Century Gothic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737059" y="335646"/>
            <a:ext cx="4944258" cy="878792"/>
            <a:chOff x="6843713" y="335646"/>
            <a:chExt cx="4944258" cy="878792"/>
          </a:xfrm>
        </p:grpSpPr>
        <p:sp>
          <p:nvSpPr>
            <p:cNvPr id="20" name="Rectangle 19"/>
            <p:cNvSpPr/>
            <p:nvPr/>
          </p:nvSpPr>
          <p:spPr>
            <a:xfrm>
              <a:off x="6843713" y="335646"/>
              <a:ext cx="4944258" cy="878792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50368" y="464460"/>
              <a:ext cx="47309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3200" b="1">
                  <a:solidFill>
                    <a:schemeClr val="bg1">
                      <a:lumMod val="95000"/>
                    </a:schemeClr>
                  </a:solidFill>
                  <a:latin typeface="Century Gothic"/>
                  <a:ea typeface="Century Gothic" charset="0"/>
                  <a:cs typeface="Century Gothic" charset="0"/>
                </a:rPr>
                <a:t> La section A* au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7025" y="433099"/>
              <a:ext cx="1072111" cy="552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864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345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4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s plan sur des livres empilés">
            <a:extLst>
              <a:ext uri="{FF2B5EF4-FFF2-40B4-BE49-F238E27FC236}">
                <a16:creationId xmlns:a16="http://schemas.microsoft.com/office/drawing/2014/main" id="{177F8681-1940-4ACF-8F2A-11336F99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5" r="1" b="1"/>
          <a:stretch>
            <a:fillRect/>
          </a:stretch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1851427" y="4421552"/>
            <a:ext cx="2612022" cy="1616400"/>
          </a:xfrm>
          <a:prstGeom prst="wedgeRoundRectCallout">
            <a:avLst>
              <a:gd name="adj1" fmla="val -1179"/>
              <a:gd name="adj2" fmla="val -66300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37597" y="2130743"/>
            <a:ext cx="2612022" cy="1432775"/>
            <a:chOff x="637597" y="2130743"/>
            <a:chExt cx="2612022" cy="1432775"/>
          </a:xfrm>
        </p:grpSpPr>
        <p:sp>
          <p:nvSpPr>
            <p:cNvPr id="23" name="Rounded Rectangular Callout 22"/>
            <p:cNvSpPr/>
            <p:nvPr/>
          </p:nvSpPr>
          <p:spPr>
            <a:xfrm flipH="1">
              <a:off x="637597" y="2130743"/>
              <a:ext cx="2612022" cy="1432775"/>
            </a:xfrm>
            <a:prstGeom prst="wedgeRoundRectCallout">
              <a:avLst>
                <a:gd name="adj1" fmla="val -34344"/>
                <a:gd name="adj2" fmla="val 78655"/>
                <a:gd name="adj3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59641" y="2616299"/>
              <a:ext cx="2167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400" b="1">
                  <a:solidFill>
                    <a:schemeClr val="bg1"/>
                  </a:solidFill>
                  <a:latin typeface="Century Gothic"/>
                  <a:ea typeface="Century Gothic" charset="0"/>
                  <a:cs typeface="Century Gothic" charset="0"/>
                </a:rPr>
                <a:t>Motivation</a:t>
              </a:r>
            </a:p>
          </p:txBody>
        </p:sp>
      </p:grpSp>
      <p:sp>
        <p:nvSpPr>
          <p:cNvPr id="31" name="Rounded Rectangular Callout 30"/>
          <p:cNvSpPr/>
          <p:nvPr/>
        </p:nvSpPr>
        <p:spPr>
          <a:xfrm>
            <a:off x="3541459" y="2483378"/>
            <a:ext cx="2971636" cy="1338732"/>
          </a:xfrm>
          <a:prstGeom prst="wedgeRoundRectCallout">
            <a:avLst>
              <a:gd name="adj1" fmla="val -32881"/>
              <a:gd name="adj2" fmla="val 74088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3470" y="4814253"/>
            <a:ext cx="216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>
                <a:solidFill>
                  <a:schemeClr val="bg1"/>
                </a:solidFill>
                <a:latin typeface="Century Gothic"/>
                <a:ea typeface="Century Gothic" charset="0"/>
                <a:cs typeface="Century Gothic" charset="0"/>
              </a:rPr>
              <a:t>Langues et littérature</a:t>
            </a:r>
          </a:p>
        </p:txBody>
      </p:sp>
      <p:sp>
        <p:nvSpPr>
          <p:cNvPr id="32" name="Rounded Rectangular Callout 31"/>
          <p:cNvSpPr/>
          <p:nvPr/>
        </p:nvSpPr>
        <p:spPr>
          <a:xfrm flipH="1">
            <a:off x="5005817" y="4324747"/>
            <a:ext cx="2612022" cy="1432775"/>
          </a:xfrm>
          <a:prstGeom prst="wedgeRoundRectCallout">
            <a:avLst>
              <a:gd name="adj1" fmla="val 33214"/>
              <a:gd name="adj2" fmla="val -71377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21266" y="2921911"/>
            <a:ext cx="2612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>
                <a:solidFill>
                  <a:schemeClr val="bg1"/>
                </a:solidFill>
                <a:latin typeface="Century Gothic"/>
                <a:ea typeface="Century Gothic" charset="0"/>
                <a:cs typeface="Century Gothic" charset="0"/>
              </a:rPr>
              <a:t>Communication</a:t>
            </a:r>
          </a:p>
        </p:txBody>
      </p:sp>
      <p:sp>
        <p:nvSpPr>
          <p:cNvPr id="33" name="Rounded Rectangular Callout 32"/>
          <p:cNvSpPr/>
          <p:nvPr/>
        </p:nvSpPr>
        <p:spPr>
          <a:xfrm flipH="1">
            <a:off x="6839184" y="2130742"/>
            <a:ext cx="2612022" cy="1432775"/>
          </a:xfrm>
          <a:prstGeom prst="wedgeRoundRectCallout">
            <a:avLst>
              <a:gd name="adj1" fmla="val 43655"/>
              <a:gd name="adj2" fmla="val 88733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7860" y="4771948"/>
            <a:ext cx="2167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>
                <a:solidFill>
                  <a:schemeClr val="bg1"/>
                </a:solidFill>
                <a:latin typeface="Century Gothic"/>
                <a:ea typeface="Century Gothic" charset="0"/>
                <a:cs typeface="Century Gothic" charset="0"/>
              </a:rPr>
              <a:t>Public cible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61227" y="2616299"/>
            <a:ext cx="2167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>
                <a:solidFill>
                  <a:schemeClr val="bg1"/>
                </a:solidFill>
                <a:latin typeface="Century Gothic"/>
                <a:ea typeface="Century Gothic" charset="0"/>
                <a:cs typeface="Century Gothic" charset="0"/>
              </a:rPr>
              <a:t>Débouchés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27645" y="321359"/>
            <a:ext cx="5459588" cy="981348"/>
            <a:chOff x="427645" y="321359"/>
            <a:chExt cx="5459588" cy="981348"/>
          </a:xfrm>
        </p:grpSpPr>
        <p:sp>
          <p:nvSpPr>
            <p:cNvPr id="17" name="Rectangle 16"/>
            <p:cNvSpPr/>
            <p:nvPr/>
          </p:nvSpPr>
          <p:spPr>
            <a:xfrm>
              <a:off x="427645" y="321359"/>
              <a:ext cx="5459588" cy="981348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5416" y="465206"/>
              <a:ext cx="52240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3600" b="1">
                  <a:solidFill>
                    <a:schemeClr val="bg1">
                      <a:lumMod val="95000"/>
                    </a:schemeClr>
                  </a:solidFill>
                  <a:latin typeface="Century Gothic"/>
                  <a:ea typeface="Century Gothic" charset="0"/>
                  <a:cs typeface="Century Gothic" charset="0"/>
                </a:rPr>
                <a:t> La section A* au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449" y="460530"/>
              <a:ext cx="1160608" cy="598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5424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5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25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s plan sur des livres empilés">
            <a:extLst>
              <a:ext uri="{FF2B5EF4-FFF2-40B4-BE49-F238E27FC236}">
                <a16:creationId xmlns:a16="http://schemas.microsoft.com/office/drawing/2014/main" id="{177F8681-1940-4ACF-8F2A-11336F99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5" r="1" b="1"/>
          <a:stretch>
            <a:fillRect/>
          </a:stretch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27645" y="1624056"/>
            <a:ext cx="11156400" cy="4424400"/>
            <a:chOff x="1851427" y="4421552"/>
            <a:chExt cx="2612022" cy="1616400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1851427" y="4421552"/>
              <a:ext cx="2612022" cy="1616400"/>
            </a:xfrm>
            <a:prstGeom prst="wedgeRoundRectCallout">
              <a:avLst>
                <a:gd name="adj1" fmla="val 30709"/>
                <a:gd name="adj2" fmla="val 62547"/>
                <a:gd name="adj3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73470" y="4897476"/>
              <a:ext cx="2167935" cy="618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400" b="1">
                  <a:solidFill>
                    <a:schemeClr val="bg1"/>
                  </a:solidFill>
                  <a:latin typeface="Century Gothic"/>
                  <a:ea typeface="Century Gothic" charset="0"/>
                  <a:cs typeface="Century Gothic" charset="0"/>
                </a:rPr>
                <a:t>Débouchés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7645" y="321359"/>
            <a:ext cx="5459588" cy="981348"/>
            <a:chOff x="427645" y="321359"/>
            <a:chExt cx="5459588" cy="981348"/>
          </a:xfrm>
        </p:grpSpPr>
        <p:sp>
          <p:nvSpPr>
            <p:cNvPr id="11" name="Rectangle 10"/>
            <p:cNvSpPr/>
            <p:nvPr/>
          </p:nvSpPr>
          <p:spPr>
            <a:xfrm>
              <a:off x="427645" y="321359"/>
              <a:ext cx="5459588" cy="981348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5416" y="465206"/>
              <a:ext cx="52240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3600" b="1">
                  <a:solidFill>
                    <a:schemeClr val="bg1">
                      <a:lumMod val="95000"/>
                    </a:schemeClr>
                  </a:solidFill>
                  <a:latin typeface="Century Gothic"/>
                  <a:ea typeface="Century Gothic" charset="0"/>
                  <a:cs typeface="Century Gothic" charset="0"/>
                </a:rPr>
                <a:t> La section A* au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449" y="460530"/>
              <a:ext cx="1160608" cy="598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061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900">
        <p14:warp dir="in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9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s plan sur des livres empilés">
            <a:extLst>
              <a:ext uri="{FF2B5EF4-FFF2-40B4-BE49-F238E27FC236}">
                <a16:creationId xmlns:a16="http://schemas.microsoft.com/office/drawing/2014/main" id="{177F8681-1940-4ACF-8F2A-11336F99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5" r="1" b="1"/>
          <a:stretch>
            <a:fillRect/>
          </a:stretch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68101" y="335646"/>
            <a:ext cx="3775312" cy="878792"/>
            <a:chOff x="637597" y="1925114"/>
            <a:chExt cx="2612022" cy="1638404"/>
          </a:xfrm>
        </p:grpSpPr>
        <p:sp>
          <p:nvSpPr>
            <p:cNvPr id="23" name="Rounded Rectangular Callout 22"/>
            <p:cNvSpPr/>
            <p:nvPr/>
          </p:nvSpPr>
          <p:spPr>
            <a:xfrm flipH="1">
              <a:off x="637597" y="1925114"/>
              <a:ext cx="2612022" cy="1638404"/>
            </a:xfrm>
            <a:prstGeom prst="wedgeRoundRectCallout">
              <a:avLst>
                <a:gd name="adj1" fmla="val -35044"/>
                <a:gd name="adj2" fmla="val 84745"/>
                <a:gd name="adj3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6052" y="2205444"/>
              <a:ext cx="2355112" cy="1090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3200" b="1">
                  <a:solidFill>
                    <a:schemeClr val="bg1"/>
                  </a:solidFill>
                  <a:latin typeface="Century Gothic"/>
                  <a:ea typeface="Century Gothic" charset="0"/>
                  <a:cs typeface="Century Gothic" charset="0"/>
                </a:rPr>
                <a:t>Débouchés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668101" y="1665001"/>
            <a:ext cx="11013216" cy="4957763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45484" y="2629605"/>
            <a:ext cx="10458450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Wingdings" charset="2"/>
              <a:buChar char="§"/>
            </a:pPr>
            <a:r>
              <a:rPr lang="fr-LU" sz="2400">
                <a:latin typeface="Century Gothic"/>
                <a:ea typeface="Century Gothic" charset="0"/>
                <a:cs typeface="Century Gothic" charset="0"/>
              </a:rPr>
              <a:t>Journalisme;</a:t>
            </a:r>
            <a:endParaRPr lang="fr-LU" sz="2200">
              <a:latin typeface="Century Gothic"/>
              <a:ea typeface="Century Gothic" charset="0"/>
              <a:cs typeface="Century Gothic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5484" y="1721776"/>
            <a:ext cx="1045845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Wingdings" charset="2"/>
              <a:buChar char="§"/>
            </a:pPr>
            <a:r>
              <a:rPr lang="fr-LU" sz="2400">
                <a:latin typeface="Century Gothic"/>
                <a:ea typeface="Century Gothic" charset="0"/>
                <a:cs typeface="Century Gothic" charset="0"/>
              </a:rPr>
              <a:t>Enseignement: professeur de langues, d’histoire, de philosophie ...; instituteur;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5484" y="3150571"/>
            <a:ext cx="10458450" cy="869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Wingdings" charset="2"/>
              <a:buChar char="§"/>
            </a:pPr>
            <a:r>
              <a:rPr lang="fr-LU" sz="2400">
                <a:latin typeface="Century Gothic"/>
                <a:ea typeface="Century Gothic" charset="0"/>
                <a:cs typeface="Century Gothic" charset="0"/>
              </a:rPr>
              <a:t>Professions de la communication: comme attaché de presse, chargé de communication, event manager …;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5484" y="4097924"/>
            <a:ext cx="1045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fr-LU" sz="2400">
                <a:latin typeface="Century Gothic"/>
                <a:ea typeface="Century Gothic" charset="0"/>
                <a:cs typeface="Century Gothic" charset="0"/>
              </a:rPr>
              <a:t>Politologue;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5484" y="4625060"/>
            <a:ext cx="1045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fr-LU" sz="2400">
                <a:latin typeface="Century Gothic"/>
                <a:ea typeface="Century Gothic" charset="0"/>
                <a:cs typeface="Century Gothic" charset="0"/>
              </a:rPr>
              <a:t>Métiers du tourisme;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5484" y="5152196"/>
            <a:ext cx="1045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fr-LU" sz="2400">
                <a:latin typeface="Century Gothic"/>
                <a:ea typeface="Century Gothic" charset="0"/>
                <a:cs typeface="Century Gothic" charset="0"/>
              </a:rPr>
              <a:t>Bibliothécaire/documentaliste;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5484" y="5681353"/>
            <a:ext cx="1045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fr-LU" sz="2400">
                <a:latin typeface="Century Gothic"/>
                <a:ea typeface="Century Gothic" charset="0"/>
                <a:cs typeface="Century Gothic" charset="0"/>
              </a:rPr>
              <a:t>Éducateur gradué;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5484" y="6131916"/>
            <a:ext cx="1045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fr-LU" sz="2400">
                <a:latin typeface="Century Gothic"/>
                <a:ea typeface="Century Gothic" charset="0"/>
                <a:cs typeface="Century Gothic" charset="0"/>
              </a:rPr>
              <a:t>Etc.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737059" y="335646"/>
            <a:ext cx="4944258" cy="878792"/>
            <a:chOff x="6843713" y="335646"/>
            <a:chExt cx="4944258" cy="878792"/>
          </a:xfrm>
        </p:grpSpPr>
        <p:sp>
          <p:nvSpPr>
            <p:cNvPr id="29" name="Rectangle 28"/>
            <p:cNvSpPr/>
            <p:nvPr/>
          </p:nvSpPr>
          <p:spPr>
            <a:xfrm>
              <a:off x="6843713" y="335646"/>
              <a:ext cx="4944258" cy="878792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50368" y="464460"/>
              <a:ext cx="47309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3200" b="1">
                  <a:solidFill>
                    <a:schemeClr val="bg1">
                      <a:lumMod val="95000"/>
                    </a:schemeClr>
                  </a:solidFill>
                  <a:latin typeface="Century Gothic"/>
                  <a:ea typeface="Century Gothic" charset="0"/>
                  <a:cs typeface="Century Gothic" charset="0"/>
                </a:rPr>
                <a:t> La section A* au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7025" y="433099"/>
              <a:ext cx="1072111" cy="552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6914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9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506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007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26" y="0"/>
            <a:ext cx="1222882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823" y="5543916"/>
            <a:ext cx="1795640" cy="9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00931"/>
      </p:ext>
    </p:extLst>
  </p:cSld>
  <p:clrMapOvr>
    <a:masterClrMapping/>
  </p:clrMapOvr>
  <p:transition spd="slow" advClick="0" advTm="5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s plan sur des livres empilés">
            <a:extLst>
              <a:ext uri="{FF2B5EF4-FFF2-40B4-BE49-F238E27FC236}">
                <a16:creationId xmlns:a16="http://schemas.microsoft.com/office/drawing/2014/main" id="{177F8681-1940-4ACF-8F2A-11336F99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5" r="1" b="1"/>
          <a:stretch>
            <a:fillRect/>
          </a:stretch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37597" y="2130743"/>
            <a:ext cx="2612022" cy="1432775"/>
            <a:chOff x="637597" y="2130743"/>
            <a:chExt cx="2612022" cy="1432775"/>
          </a:xfrm>
        </p:grpSpPr>
        <p:sp>
          <p:nvSpPr>
            <p:cNvPr id="23" name="Rounded Rectangular Callout 22"/>
            <p:cNvSpPr/>
            <p:nvPr/>
          </p:nvSpPr>
          <p:spPr>
            <a:xfrm flipH="1">
              <a:off x="637597" y="2130743"/>
              <a:ext cx="2612022" cy="1432775"/>
            </a:xfrm>
            <a:prstGeom prst="wedgeRoundRectCallout">
              <a:avLst>
                <a:gd name="adj1" fmla="val -34344"/>
                <a:gd name="adj2" fmla="val 78655"/>
                <a:gd name="adj3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59641" y="2616299"/>
              <a:ext cx="2167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400" b="1">
                  <a:solidFill>
                    <a:schemeClr val="bg1"/>
                  </a:solidFill>
                  <a:latin typeface="Century Gothic"/>
                  <a:ea typeface="Century Gothic" charset="0"/>
                  <a:cs typeface="Century Gothic" charset="0"/>
                </a:rPr>
                <a:t>Motivation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51427" y="4421552"/>
            <a:ext cx="2612022" cy="1616400"/>
            <a:chOff x="1851427" y="4421552"/>
            <a:chExt cx="2612022" cy="1616400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1851427" y="4421552"/>
              <a:ext cx="2612022" cy="1616400"/>
            </a:xfrm>
            <a:prstGeom prst="wedgeRoundRectCallout">
              <a:avLst>
                <a:gd name="adj1" fmla="val -1179"/>
                <a:gd name="adj2" fmla="val -66300"/>
                <a:gd name="adj3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73470" y="4814253"/>
              <a:ext cx="21679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400" b="1">
                  <a:solidFill>
                    <a:schemeClr val="bg1"/>
                  </a:solidFill>
                  <a:latin typeface="Century Gothic"/>
                  <a:ea typeface="Century Gothic" charset="0"/>
                  <a:cs typeface="Century Gothic" charset="0"/>
                </a:rPr>
                <a:t>Langues et littérature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41459" y="2483378"/>
            <a:ext cx="2971636" cy="1338732"/>
            <a:chOff x="3541459" y="2483378"/>
            <a:chExt cx="2971636" cy="1338732"/>
          </a:xfrm>
        </p:grpSpPr>
        <p:sp>
          <p:nvSpPr>
            <p:cNvPr id="31" name="Rounded Rectangular Callout 30"/>
            <p:cNvSpPr/>
            <p:nvPr/>
          </p:nvSpPr>
          <p:spPr>
            <a:xfrm>
              <a:off x="3541459" y="2483378"/>
              <a:ext cx="2971636" cy="1338732"/>
            </a:xfrm>
            <a:prstGeom prst="wedgeRoundRectCallout">
              <a:avLst>
                <a:gd name="adj1" fmla="val -32881"/>
                <a:gd name="adj2" fmla="val 74088"/>
                <a:gd name="adj3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1266" y="2921911"/>
              <a:ext cx="2612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400" b="1">
                  <a:solidFill>
                    <a:schemeClr val="bg1"/>
                  </a:solidFill>
                  <a:latin typeface="Century Gothic"/>
                  <a:ea typeface="Century Gothic" charset="0"/>
                  <a:cs typeface="Century Gothic" charset="0"/>
                </a:rPr>
                <a:t>Communication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05817" y="4324747"/>
            <a:ext cx="2612022" cy="1432775"/>
            <a:chOff x="5005817" y="4324747"/>
            <a:chExt cx="2612022" cy="1432775"/>
          </a:xfrm>
        </p:grpSpPr>
        <p:sp>
          <p:nvSpPr>
            <p:cNvPr id="32" name="Rounded Rectangular Callout 31"/>
            <p:cNvSpPr/>
            <p:nvPr/>
          </p:nvSpPr>
          <p:spPr>
            <a:xfrm flipH="1">
              <a:off x="5005817" y="4324747"/>
              <a:ext cx="2612022" cy="1432775"/>
            </a:xfrm>
            <a:prstGeom prst="wedgeRoundRectCallout">
              <a:avLst>
                <a:gd name="adj1" fmla="val 33214"/>
                <a:gd name="adj2" fmla="val -71377"/>
                <a:gd name="adj3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27860" y="4771948"/>
              <a:ext cx="2167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400" b="1">
                  <a:solidFill>
                    <a:schemeClr val="bg1"/>
                  </a:solidFill>
                  <a:latin typeface="Century Gothic"/>
                  <a:ea typeface="Century Gothic" charset="0"/>
                  <a:cs typeface="Century Gothic" charset="0"/>
                </a:rPr>
                <a:t>Public cible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39184" y="2130742"/>
            <a:ext cx="2612022" cy="1432775"/>
            <a:chOff x="6839184" y="2130742"/>
            <a:chExt cx="2612022" cy="1432775"/>
          </a:xfrm>
        </p:grpSpPr>
        <p:sp>
          <p:nvSpPr>
            <p:cNvPr id="33" name="Rounded Rectangular Callout 32"/>
            <p:cNvSpPr/>
            <p:nvPr/>
          </p:nvSpPr>
          <p:spPr>
            <a:xfrm flipH="1">
              <a:off x="6839184" y="2130742"/>
              <a:ext cx="2612022" cy="1432775"/>
            </a:xfrm>
            <a:prstGeom prst="wedgeRoundRectCallout">
              <a:avLst>
                <a:gd name="adj1" fmla="val 43655"/>
                <a:gd name="adj2" fmla="val 88733"/>
                <a:gd name="adj3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61227" y="2616299"/>
              <a:ext cx="2167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400" b="1">
                  <a:solidFill>
                    <a:schemeClr val="bg1"/>
                  </a:solidFill>
                  <a:latin typeface="Century Gothic"/>
                  <a:ea typeface="Century Gothic" charset="0"/>
                  <a:cs typeface="Century Gothic" charset="0"/>
                </a:rPr>
                <a:t>Débouchés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7645" y="321359"/>
            <a:ext cx="5459588" cy="981348"/>
            <a:chOff x="427645" y="321359"/>
            <a:chExt cx="5459588" cy="981348"/>
          </a:xfrm>
        </p:grpSpPr>
        <p:sp>
          <p:nvSpPr>
            <p:cNvPr id="8" name="Rectangle 7"/>
            <p:cNvSpPr/>
            <p:nvPr/>
          </p:nvSpPr>
          <p:spPr>
            <a:xfrm>
              <a:off x="427645" y="321359"/>
              <a:ext cx="5459588" cy="981348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5416" y="465206"/>
              <a:ext cx="52240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3600" b="1">
                  <a:solidFill>
                    <a:schemeClr val="bg1">
                      <a:lumMod val="95000"/>
                    </a:schemeClr>
                  </a:solidFill>
                  <a:latin typeface="Century Gothic"/>
                  <a:ea typeface="Century Gothic" charset="0"/>
                  <a:cs typeface="Century Gothic" charset="0"/>
                </a:rPr>
                <a:t> La section A* au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449" y="460530"/>
              <a:ext cx="1160608" cy="598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2869780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5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s plan sur des livres empilés">
            <a:extLst>
              <a:ext uri="{FF2B5EF4-FFF2-40B4-BE49-F238E27FC236}">
                <a16:creationId xmlns:a16="http://schemas.microsoft.com/office/drawing/2014/main" id="{177F8681-1940-4ACF-8F2A-11336F99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5" r="1" b="1"/>
          <a:stretch>
            <a:fillRect/>
          </a:stretch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7645" y="321359"/>
            <a:ext cx="5459588" cy="981348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25" name="Group 24"/>
          <p:cNvGrpSpPr/>
          <p:nvPr/>
        </p:nvGrpSpPr>
        <p:grpSpPr>
          <a:xfrm>
            <a:off x="637597" y="1624056"/>
            <a:ext cx="11155474" cy="4427120"/>
            <a:chOff x="637597" y="1925114"/>
            <a:chExt cx="2612022" cy="1638404"/>
          </a:xfrm>
        </p:grpSpPr>
        <p:sp>
          <p:nvSpPr>
            <p:cNvPr id="23" name="Rounded Rectangular Callout 22"/>
            <p:cNvSpPr/>
            <p:nvPr/>
          </p:nvSpPr>
          <p:spPr>
            <a:xfrm flipH="1">
              <a:off x="637597" y="1925114"/>
              <a:ext cx="2612022" cy="1638404"/>
            </a:xfrm>
            <a:prstGeom prst="wedgeRoundRectCallout">
              <a:avLst>
                <a:gd name="adj1" fmla="val -31451"/>
                <a:gd name="adj2" fmla="val 65705"/>
                <a:gd name="adj3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59640" y="2431083"/>
              <a:ext cx="2167935" cy="626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400" b="1">
                  <a:solidFill>
                    <a:schemeClr val="bg1"/>
                  </a:solidFill>
                  <a:latin typeface="Century Gothic"/>
                  <a:ea typeface="Century Gothic" charset="0"/>
                  <a:cs typeface="Century Gothic" charset="0"/>
                </a:rPr>
                <a:t>Motivation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5416" y="465206"/>
            <a:ext cx="5224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b="1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 charset="0"/>
                <a:cs typeface="Century Gothic" charset="0"/>
              </a:rPr>
              <a:t> La section A* au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49" y="460530"/>
            <a:ext cx="1160608" cy="59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">
        <p14:warp dir="in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 advClick="0" advTm="7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s plan sur des livres empilés">
            <a:extLst>
              <a:ext uri="{FF2B5EF4-FFF2-40B4-BE49-F238E27FC236}">
                <a16:creationId xmlns:a16="http://schemas.microsoft.com/office/drawing/2014/main" id="{177F8681-1940-4ACF-8F2A-11336F99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5" r="1" b="1"/>
          <a:stretch>
            <a:fillRect/>
          </a:stretch>
        </p:blipFill>
        <p:spPr>
          <a:xfrm>
            <a:off x="0" y="1386"/>
            <a:ext cx="12188952" cy="685661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68101" y="335646"/>
            <a:ext cx="3807620" cy="878792"/>
            <a:chOff x="637597" y="1925114"/>
            <a:chExt cx="2612022" cy="1638404"/>
          </a:xfrm>
        </p:grpSpPr>
        <p:sp>
          <p:nvSpPr>
            <p:cNvPr id="23" name="Rounded Rectangular Callout 22"/>
            <p:cNvSpPr/>
            <p:nvPr/>
          </p:nvSpPr>
          <p:spPr>
            <a:xfrm flipH="1">
              <a:off x="637597" y="1925114"/>
              <a:ext cx="2612022" cy="1638404"/>
            </a:xfrm>
            <a:prstGeom prst="wedgeRoundRectCallout">
              <a:avLst>
                <a:gd name="adj1" fmla="val -35044"/>
                <a:gd name="adj2" fmla="val 84745"/>
                <a:gd name="adj3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6181" y="2178127"/>
              <a:ext cx="2167935" cy="1090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3200" b="1">
                  <a:solidFill>
                    <a:schemeClr val="bg1"/>
                  </a:solidFill>
                  <a:latin typeface="Century Gothic"/>
                  <a:ea typeface="Century Gothic" charset="0"/>
                  <a:cs typeface="Century Gothic" charset="0"/>
                </a:rPr>
                <a:t>Motivation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668101" y="1743076"/>
            <a:ext cx="11013216" cy="4529137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32752" y="1962107"/>
            <a:ext cx="10329543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Wingdings" charset="2"/>
              <a:buChar char="§"/>
            </a:pPr>
            <a:r>
              <a:rPr lang="lb-LU" sz="2600" b="1">
                <a:latin typeface="Century Gothic"/>
                <a:ea typeface="Century Gothic" charset="0"/>
                <a:cs typeface="Century Gothic" charset="0"/>
              </a:rPr>
              <a:t>organiser</a:t>
            </a:r>
            <a:r>
              <a:rPr lang="lb-LU" sz="2600">
                <a:latin typeface="Century Gothic"/>
                <a:ea typeface="Century Gothic" charset="0"/>
                <a:cs typeface="Century Gothic" charset="0"/>
              </a:rPr>
              <a:t> une </a:t>
            </a:r>
            <a:r>
              <a:rPr lang="lb-LU" sz="2600" b="1">
                <a:latin typeface="Century Gothic"/>
                <a:ea typeface="Century Gothic" charset="0"/>
                <a:cs typeface="Century Gothic" charset="0"/>
              </a:rPr>
              <a:t>section A</a:t>
            </a:r>
            <a:r>
              <a:rPr lang="lb-LU" sz="2600">
                <a:latin typeface="Century Gothic"/>
                <a:ea typeface="Century Gothic" charset="0"/>
                <a:cs typeface="Century Gothic" charset="0"/>
              </a:rPr>
              <a:t> légèrement </a:t>
            </a:r>
            <a:r>
              <a:rPr lang="lb-LU" sz="2600" b="1">
                <a:latin typeface="Century Gothic"/>
                <a:ea typeface="Century Gothic" charset="0"/>
                <a:cs typeface="Century Gothic" charset="0"/>
              </a:rPr>
              <a:t>adaptée</a:t>
            </a:r>
            <a:r>
              <a:rPr lang="lb-LU" sz="2600">
                <a:latin typeface="Century Gothic"/>
                <a:ea typeface="Century Gothic" charset="0"/>
                <a:cs typeface="Century Gothic" charset="0"/>
              </a:rPr>
              <a:t> à chaque niveau;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2752" y="3029278"/>
            <a:ext cx="10329543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Wingdings" charset="2"/>
              <a:buChar char="§"/>
            </a:pPr>
            <a:r>
              <a:rPr lang="lb-LU" sz="2600" b="1">
                <a:latin typeface="Century Gothic"/>
                <a:ea typeface="Century Gothic" charset="0"/>
                <a:cs typeface="Century Gothic" charset="0"/>
              </a:rPr>
              <a:t>proposer</a:t>
            </a:r>
            <a:r>
              <a:rPr lang="lb-LU" sz="2600">
                <a:latin typeface="Century Gothic"/>
                <a:ea typeface="Century Gothic" charset="0"/>
                <a:cs typeface="Century Gothic" charset="0"/>
              </a:rPr>
              <a:t> une </a:t>
            </a:r>
            <a:r>
              <a:rPr lang="lb-LU" sz="2600" b="1">
                <a:latin typeface="Century Gothic"/>
                <a:ea typeface="Century Gothic" charset="0"/>
                <a:cs typeface="Century Gothic" charset="0"/>
              </a:rPr>
              <a:t>alternative stimulante</a:t>
            </a:r>
            <a:r>
              <a:rPr lang="lb-LU" sz="2600">
                <a:latin typeface="Century Gothic"/>
                <a:ea typeface="Century Gothic" charset="0"/>
                <a:cs typeface="Century Gothic" charset="0"/>
              </a:rPr>
              <a:t> aux élèves qui s’intéressent aux </a:t>
            </a:r>
            <a:r>
              <a:rPr lang="lb-LU" sz="2600" b="1">
                <a:latin typeface="Century Gothic"/>
                <a:ea typeface="Century Gothic" charset="0"/>
                <a:cs typeface="Century Gothic" charset="0"/>
              </a:rPr>
              <a:t>langues</a:t>
            </a:r>
            <a:r>
              <a:rPr lang="lb-LU" sz="2600">
                <a:latin typeface="Century Gothic"/>
                <a:ea typeface="Century Gothic" charset="0"/>
                <a:cs typeface="Century Gothic" charset="0"/>
              </a:rPr>
              <a:t>, aux </a:t>
            </a:r>
            <a:r>
              <a:rPr lang="lb-LU" sz="2600" b="1">
                <a:latin typeface="Century Gothic"/>
                <a:ea typeface="Century Gothic" charset="0"/>
                <a:cs typeface="Century Gothic" charset="0"/>
              </a:rPr>
              <a:t>sciences humaines</a:t>
            </a:r>
            <a:r>
              <a:rPr lang="lb-LU" sz="2600">
                <a:latin typeface="Century Gothic"/>
                <a:ea typeface="Century Gothic" charset="0"/>
                <a:cs typeface="Century Gothic" charset="0"/>
              </a:rPr>
              <a:t> et aux </a:t>
            </a:r>
            <a:r>
              <a:rPr lang="lb-LU" sz="2600" b="1">
                <a:latin typeface="Century Gothic"/>
                <a:ea typeface="Century Gothic" charset="0"/>
                <a:cs typeface="Century Gothic" charset="0"/>
              </a:rPr>
              <a:t>médias</a:t>
            </a:r>
            <a:r>
              <a:rPr lang="lb-LU" sz="2600">
                <a:latin typeface="Century Gothic"/>
                <a:ea typeface="Century Gothic" charset="0"/>
                <a:cs typeface="Century Gothic" charset="0"/>
              </a:rPr>
              <a:t> sans pour autant vouloir s’investir à fond dans l’étude traditionnelle de la littérature classique;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7583" y="4976691"/>
            <a:ext cx="10329543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Wingdings" charset="2"/>
              <a:buChar char="§"/>
            </a:pPr>
            <a:r>
              <a:rPr lang="lb-LU" sz="2600" b="1">
                <a:latin typeface="Century Gothic"/>
                <a:ea typeface="Century Gothic" charset="0"/>
                <a:cs typeface="Century Gothic" charset="0"/>
              </a:rPr>
              <a:t>former</a:t>
            </a:r>
            <a:r>
              <a:rPr lang="lb-LU" sz="2600">
                <a:latin typeface="Century Gothic"/>
                <a:ea typeface="Century Gothic" charset="0"/>
                <a:cs typeface="Century Gothic" charset="0"/>
              </a:rPr>
              <a:t> nos élèves en </a:t>
            </a:r>
            <a:r>
              <a:rPr lang="lb-LU" sz="2600" b="1">
                <a:latin typeface="Century Gothic"/>
                <a:ea typeface="Century Gothic" charset="0"/>
                <a:cs typeface="Century Gothic" charset="0"/>
              </a:rPr>
              <a:t>sciences des médias et de la communication</a:t>
            </a:r>
            <a:r>
              <a:rPr lang="lb-LU" sz="2600">
                <a:latin typeface="Century Gothic"/>
                <a:ea typeface="Century Gothic" charset="0"/>
                <a:cs typeface="Century Gothic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37059" y="324346"/>
            <a:ext cx="4944258" cy="878792"/>
            <a:chOff x="6843713" y="335646"/>
            <a:chExt cx="4944258" cy="878792"/>
          </a:xfrm>
        </p:grpSpPr>
        <p:sp>
          <p:nvSpPr>
            <p:cNvPr id="15" name="Rectangle 14"/>
            <p:cNvSpPr/>
            <p:nvPr/>
          </p:nvSpPr>
          <p:spPr>
            <a:xfrm>
              <a:off x="6843713" y="335646"/>
              <a:ext cx="4944258" cy="878792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50368" y="464460"/>
              <a:ext cx="47309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3200" b="1">
                  <a:solidFill>
                    <a:schemeClr val="bg1">
                      <a:lumMod val="95000"/>
                    </a:schemeClr>
                  </a:solidFill>
                  <a:latin typeface="Century Gothic"/>
                  <a:ea typeface="Century Gothic" charset="0"/>
                  <a:cs typeface="Century Gothic" charset="0"/>
                </a:rPr>
                <a:t> La section A* au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7025" y="433099"/>
              <a:ext cx="1072111" cy="552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2672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9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5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s plan sur des livres empilés">
            <a:extLst>
              <a:ext uri="{FF2B5EF4-FFF2-40B4-BE49-F238E27FC236}">
                <a16:creationId xmlns:a16="http://schemas.microsoft.com/office/drawing/2014/main" id="{177F8681-1940-4ACF-8F2A-11336F99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5" r="1" b="1"/>
          <a:stretch>
            <a:fillRect/>
          </a:stretch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1851427" y="4421552"/>
            <a:ext cx="2612022" cy="1616400"/>
          </a:xfrm>
          <a:prstGeom prst="wedgeRoundRectCallout">
            <a:avLst>
              <a:gd name="adj1" fmla="val -1179"/>
              <a:gd name="adj2" fmla="val -66300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37597" y="2130743"/>
            <a:ext cx="2612022" cy="1432775"/>
            <a:chOff x="637597" y="2130743"/>
            <a:chExt cx="2612022" cy="1432775"/>
          </a:xfrm>
        </p:grpSpPr>
        <p:sp>
          <p:nvSpPr>
            <p:cNvPr id="23" name="Rounded Rectangular Callout 22"/>
            <p:cNvSpPr/>
            <p:nvPr/>
          </p:nvSpPr>
          <p:spPr>
            <a:xfrm flipH="1">
              <a:off x="637597" y="2130743"/>
              <a:ext cx="2612022" cy="1432775"/>
            </a:xfrm>
            <a:prstGeom prst="wedgeRoundRectCallout">
              <a:avLst>
                <a:gd name="adj1" fmla="val -34344"/>
                <a:gd name="adj2" fmla="val 78655"/>
                <a:gd name="adj3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59641" y="2616299"/>
              <a:ext cx="2167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400" b="1">
                  <a:solidFill>
                    <a:schemeClr val="bg1"/>
                  </a:solidFill>
                  <a:latin typeface="Century Gothic"/>
                  <a:ea typeface="Century Gothic" charset="0"/>
                  <a:cs typeface="Century Gothic" charset="0"/>
                </a:rPr>
                <a:t>Motivation</a:t>
              </a:r>
            </a:p>
          </p:txBody>
        </p:sp>
      </p:grpSp>
      <p:sp>
        <p:nvSpPr>
          <p:cNvPr id="31" name="Rounded Rectangular Callout 30"/>
          <p:cNvSpPr/>
          <p:nvPr/>
        </p:nvSpPr>
        <p:spPr>
          <a:xfrm>
            <a:off x="3541459" y="2483378"/>
            <a:ext cx="2971636" cy="1338732"/>
          </a:xfrm>
          <a:prstGeom prst="wedgeRoundRectCallout">
            <a:avLst>
              <a:gd name="adj1" fmla="val -32881"/>
              <a:gd name="adj2" fmla="val 74088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3470" y="4814253"/>
            <a:ext cx="216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>
                <a:solidFill>
                  <a:schemeClr val="bg1"/>
                </a:solidFill>
                <a:latin typeface="Century Gothic"/>
                <a:ea typeface="Century Gothic" charset="0"/>
                <a:cs typeface="Century Gothic" charset="0"/>
              </a:rPr>
              <a:t>Langues et littérature</a:t>
            </a:r>
          </a:p>
        </p:txBody>
      </p:sp>
      <p:sp>
        <p:nvSpPr>
          <p:cNvPr id="32" name="Rounded Rectangular Callout 31"/>
          <p:cNvSpPr/>
          <p:nvPr/>
        </p:nvSpPr>
        <p:spPr>
          <a:xfrm flipH="1">
            <a:off x="5005817" y="4324747"/>
            <a:ext cx="2612022" cy="1432775"/>
          </a:xfrm>
          <a:prstGeom prst="wedgeRoundRectCallout">
            <a:avLst>
              <a:gd name="adj1" fmla="val 33214"/>
              <a:gd name="adj2" fmla="val -71377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21266" y="2921911"/>
            <a:ext cx="2612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>
                <a:solidFill>
                  <a:schemeClr val="bg1"/>
                </a:solidFill>
                <a:latin typeface="Century Gothic"/>
                <a:ea typeface="Century Gothic" charset="0"/>
                <a:cs typeface="Century Gothic" charset="0"/>
              </a:rPr>
              <a:t>Communication</a:t>
            </a:r>
          </a:p>
        </p:txBody>
      </p:sp>
      <p:sp>
        <p:nvSpPr>
          <p:cNvPr id="33" name="Rounded Rectangular Callout 32"/>
          <p:cNvSpPr/>
          <p:nvPr/>
        </p:nvSpPr>
        <p:spPr>
          <a:xfrm flipH="1">
            <a:off x="6839184" y="2130742"/>
            <a:ext cx="2612022" cy="1432775"/>
          </a:xfrm>
          <a:prstGeom prst="wedgeRoundRectCallout">
            <a:avLst>
              <a:gd name="adj1" fmla="val 43655"/>
              <a:gd name="adj2" fmla="val 88733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7860" y="4771948"/>
            <a:ext cx="2167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>
                <a:solidFill>
                  <a:schemeClr val="bg1"/>
                </a:solidFill>
                <a:latin typeface="Century Gothic"/>
                <a:ea typeface="Century Gothic" charset="0"/>
                <a:cs typeface="Century Gothic" charset="0"/>
              </a:rPr>
              <a:t>Public cible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61227" y="2616299"/>
            <a:ext cx="2167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>
                <a:solidFill>
                  <a:schemeClr val="bg1"/>
                </a:solidFill>
                <a:latin typeface="Century Gothic"/>
                <a:ea typeface="Century Gothic" charset="0"/>
                <a:cs typeface="Century Gothic" charset="0"/>
              </a:rPr>
              <a:t>Débouchés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27645" y="321359"/>
            <a:ext cx="5459588" cy="981348"/>
            <a:chOff x="427645" y="321359"/>
            <a:chExt cx="5459588" cy="981348"/>
          </a:xfrm>
        </p:grpSpPr>
        <p:sp>
          <p:nvSpPr>
            <p:cNvPr id="17" name="Rectangle 16"/>
            <p:cNvSpPr/>
            <p:nvPr/>
          </p:nvSpPr>
          <p:spPr>
            <a:xfrm>
              <a:off x="427645" y="321359"/>
              <a:ext cx="5459588" cy="981348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5416" y="465206"/>
              <a:ext cx="52240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3600" b="1">
                  <a:solidFill>
                    <a:schemeClr val="bg1">
                      <a:lumMod val="95000"/>
                    </a:schemeClr>
                  </a:solidFill>
                  <a:latin typeface="Century Gothic"/>
                  <a:ea typeface="Century Gothic" charset="0"/>
                  <a:cs typeface="Century Gothic" charset="0"/>
                </a:rPr>
                <a:t> La section A* au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449" y="460530"/>
              <a:ext cx="1160608" cy="598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7912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5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25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s plan sur des livres empilés">
            <a:extLst>
              <a:ext uri="{FF2B5EF4-FFF2-40B4-BE49-F238E27FC236}">
                <a16:creationId xmlns:a16="http://schemas.microsoft.com/office/drawing/2014/main" id="{177F8681-1940-4ACF-8F2A-11336F99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5" r="1" b="1"/>
          <a:stretch>
            <a:fillRect/>
          </a:stretch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27645" y="1624056"/>
            <a:ext cx="11156400" cy="4424400"/>
            <a:chOff x="1851427" y="4421552"/>
            <a:chExt cx="2612022" cy="1616400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1851427" y="4421552"/>
              <a:ext cx="2612022" cy="1616400"/>
            </a:xfrm>
            <a:prstGeom prst="wedgeRoundRectCallout">
              <a:avLst>
                <a:gd name="adj1" fmla="val 30709"/>
                <a:gd name="adj2" fmla="val 62547"/>
                <a:gd name="adj3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73470" y="4628186"/>
              <a:ext cx="2167935" cy="1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400" b="1">
                  <a:solidFill>
                    <a:schemeClr val="bg1"/>
                  </a:solidFill>
                  <a:latin typeface="Century Gothic"/>
                  <a:ea typeface="Century Gothic" charset="0"/>
                  <a:cs typeface="Century Gothic" charset="0"/>
                </a:rPr>
                <a:t>Langues et littérature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7645" y="321359"/>
            <a:ext cx="5459588" cy="981348"/>
            <a:chOff x="427645" y="321359"/>
            <a:chExt cx="5459588" cy="981348"/>
          </a:xfrm>
        </p:grpSpPr>
        <p:sp>
          <p:nvSpPr>
            <p:cNvPr id="11" name="Rectangle 10"/>
            <p:cNvSpPr/>
            <p:nvPr/>
          </p:nvSpPr>
          <p:spPr>
            <a:xfrm>
              <a:off x="427645" y="321359"/>
              <a:ext cx="5459588" cy="981348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5416" y="465206"/>
              <a:ext cx="52240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3600" b="1">
                  <a:solidFill>
                    <a:schemeClr val="bg1">
                      <a:lumMod val="95000"/>
                    </a:schemeClr>
                  </a:solidFill>
                  <a:latin typeface="Century Gothic"/>
                  <a:ea typeface="Century Gothic" charset="0"/>
                  <a:cs typeface="Century Gothic" charset="0"/>
                </a:rPr>
                <a:t> La section A* au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449" y="460530"/>
              <a:ext cx="1160608" cy="598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450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">
        <p14:warp dir="in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 advClick="0" advTm="7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s plan sur des livres empilés">
            <a:extLst>
              <a:ext uri="{FF2B5EF4-FFF2-40B4-BE49-F238E27FC236}">
                <a16:creationId xmlns:a16="http://schemas.microsoft.com/office/drawing/2014/main" id="{177F8681-1940-4ACF-8F2A-11336F99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5" r="1" b="1"/>
          <a:stretch>
            <a:fillRect/>
          </a:stretch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68101" y="335646"/>
            <a:ext cx="4732574" cy="878792"/>
            <a:chOff x="637597" y="1925114"/>
            <a:chExt cx="2612022" cy="1638404"/>
          </a:xfrm>
        </p:grpSpPr>
        <p:sp>
          <p:nvSpPr>
            <p:cNvPr id="23" name="Rounded Rectangular Callout 22"/>
            <p:cNvSpPr/>
            <p:nvPr/>
          </p:nvSpPr>
          <p:spPr>
            <a:xfrm flipH="1">
              <a:off x="637597" y="1925114"/>
              <a:ext cx="2612022" cy="1638404"/>
            </a:xfrm>
            <a:prstGeom prst="wedgeRoundRectCallout">
              <a:avLst>
                <a:gd name="adj1" fmla="val -35044"/>
                <a:gd name="adj2" fmla="val 84745"/>
                <a:gd name="adj3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4197" y="2178127"/>
              <a:ext cx="2425023" cy="1090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3200" b="1">
                  <a:solidFill>
                    <a:schemeClr val="bg1"/>
                  </a:solidFill>
                  <a:latin typeface="Century Gothic"/>
                  <a:ea typeface="Century Gothic" charset="0"/>
                  <a:cs typeface="Century Gothic" charset="0"/>
                </a:rPr>
                <a:t>Langues et littérature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668101" y="1743076"/>
            <a:ext cx="11013216" cy="4529137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71550" y="1927118"/>
            <a:ext cx="104584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600">
                <a:latin typeface="Century Gothic"/>
                <a:ea typeface="Century Gothic" charset="0"/>
                <a:cs typeface="Century Gothic" charset="0"/>
              </a:rPr>
              <a:t>Apprentissage de </a:t>
            </a:r>
            <a:r>
              <a:rPr lang="fr-LU" sz="2600" b="1">
                <a:latin typeface="Century Gothic"/>
                <a:ea typeface="Century Gothic" charset="0"/>
                <a:cs typeface="Century Gothic" charset="0"/>
              </a:rPr>
              <a:t>4 langues</a:t>
            </a:r>
            <a:r>
              <a:rPr lang="fr-LU" sz="2600">
                <a:latin typeface="Century Gothic"/>
                <a:ea typeface="Century Gothic" charset="0"/>
                <a:cs typeface="Century Gothic" charset="0"/>
              </a:rPr>
              <a:t> modernes: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1550" y="2642644"/>
            <a:ext cx="10458450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Wingdings" charset="2"/>
              <a:buChar char="§"/>
            </a:pPr>
            <a:r>
              <a:rPr lang="fr-LU" sz="2600" b="1">
                <a:latin typeface="Century Gothic"/>
                <a:ea typeface="Century Gothic" charset="0"/>
                <a:cs typeface="Century Gothic" charset="0"/>
              </a:rPr>
              <a:t>L’anglais</a:t>
            </a:r>
            <a:r>
              <a:rPr lang="fr-LU" sz="2600">
                <a:latin typeface="Century Gothic"/>
                <a:ea typeface="Century Gothic" charset="0"/>
                <a:cs typeface="Century Gothic" charset="0"/>
              </a:rPr>
              <a:t> et </a:t>
            </a:r>
            <a:r>
              <a:rPr lang="fr-LU" sz="2600" b="1">
                <a:latin typeface="Century Gothic"/>
                <a:ea typeface="Century Gothic" charset="0"/>
                <a:cs typeface="Century Gothic" charset="0"/>
              </a:rPr>
              <a:t>l’espagnol</a:t>
            </a:r>
            <a:r>
              <a:rPr lang="fr-LU" sz="2600">
                <a:latin typeface="Century Gothic"/>
                <a:ea typeface="Century Gothic" charset="0"/>
                <a:cs typeface="Century Gothic" charset="0"/>
              </a:rPr>
              <a:t> sont enseignés </a:t>
            </a:r>
            <a:r>
              <a:rPr lang="fr-LU" sz="2600" b="1">
                <a:latin typeface="Century Gothic"/>
                <a:ea typeface="Century Gothic" charset="0"/>
                <a:cs typeface="Century Gothic" charset="0"/>
              </a:rPr>
              <a:t>au niveau</a:t>
            </a:r>
            <a:r>
              <a:rPr lang="fr-LU" sz="2600">
                <a:latin typeface="Century Gothic"/>
                <a:ea typeface="Century Gothic" charset="0"/>
                <a:cs typeface="Century Gothic" charset="0"/>
              </a:rPr>
              <a:t> de la section </a:t>
            </a:r>
            <a:r>
              <a:rPr lang="fr-LU" sz="2600" b="1">
                <a:latin typeface="Century Gothic"/>
                <a:ea typeface="Century Gothic" charset="0"/>
                <a:cs typeface="Century Gothic" charset="0"/>
              </a:rPr>
              <a:t>A traditionnelle</a:t>
            </a:r>
            <a:r>
              <a:rPr lang="fr-LU" sz="2600">
                <a:latin typeface="Century Gothic"/>
                <a:ea typeface="Century Gothic" charset="0"/>
                <a:cs typeface="Century Gothic" charset="0"/>
              </a:rPr>
              <a:t>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1550" y="4734573"/>
            <a:ext cx="10458450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Wingdings" charset="2"/>
              <a:buChar char="§"/>
            </a:pPr>
            <a:r>
              <a:rPr lang="fr-LU" sz="2600">
                <a:latin typeface="Century Gothic"/>
                <a:ea typeface="Century Gothic" charset="0"/>
                <a:cs typeface="Century Gothic" charset="0"/>
              </a:rPr>
              <a:t>Le cours de la </a:t>
            </a:r>
            <a:r>
              <a:rPr lang="fr-LU" sz="2600" b="1">
                <a:latin typeface="Century Gothic"/>
                <a:ea typeface="Century Gothic" charset="0"/>
                <a:cs typeface="Century Gothic" charset="0"/>
              </a:rPr>
              <a:t>« littérature comparée »</a:t>
            </a:r>
            <a:r>
              <a:rPr lang="fr-LU" sz="2600">
                <a:latin typeface="Century Gothic"/>
                <a:ea typeface="Century Gothic" charset="0"/>
                <a:cs typeface="Century Gothic" charset="0"/>
              </a:rPr>
              <a:t>, axé surtout sur l’allemand et le français, permet </a:t>
            </a:r>
            <a:r>
              <a:rPr lang="fr-LU" sz="2600" b="1">
                <a:latin typeface="Century Gothic"/>
                <a:ea typeface="Century Gothic" charset="0"/>
                <a:cs typeface="Century Gothic" charset="0"/>
              </a:rPr>
              <a:t>une approche moderne à l’apprentissage de la littérature.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1550" y="3688283"/>
            <a:ext cx="10458450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Wingdings" charset="2"/>
              <a:buChar char="§"/>
            </a:pPr>
            <a:r>
              <a:rPr lang="fr-LU" sz="2600" b="1">
                <a:latin typeface="Century Gothic"/>
                <a:ea typeface="Century Gothic" charset="0"/>
                <a:cs typeface="Century Gothic" charset="0"/>
              </a:rPr>
              <a:t>L’allemand</a:t>
            </a:r>
            <a:r>
              <a:rPr lang="fr-LU" sz="2600">
                <a:latin typeface="Century Gothic"/>
                <a:ea typeface="Century Gothic" charset="0"/>
                <a:cs typeface="Century Gothic" charset="0"/>
              </a:rPr>
              <a:t> et </a:t>
            </a:r>
            <a:r>
              <a:rPr lang="fr-LU" sz="2600" b="1">
                <a:latin typeface="Century Gothic"/>
                <a:ea typeface="Century Gothic" charset="0"/>
                <a:cs typeface="Century Gothic" charset="0"/>
              </a:rPr>
              <a:t>le français</a:t>
            </a:r>
            <a:r>
              <a:rPr lang="fr-LU" sz="2600">
                <a:latin typeface="Century Gothic"/>
                <a:ea typeface="Century Gothic" charset="0"/>
                <a:cs typeface="Century Gothic" charset="0"/>
              </a:rPr>
              <a:t> sont enseignés </a:t>
            </a:r>
            <a:r>
              <a:rPr lang="fr-LU" sz="2600" b="1">
                <a:latin typeface="Century Gothic"/>
                <a:ea typeface="Century Gothic" charset="0"/>
                <a:cs typeface="Century Gothic" charset="0"/>
              </a:rPr>
              <a:t>au</a:t>
            </a:r>
            <a:r>
              <a:rPr lang="fr-LU" sz="2600">
                <a:latin typeface="Century Gothic"/>
                <a:ea typeface="Century Gothic" charset="0"/>
                <a:cs typeface="Century Gothic" charset="0"/>
              </a:rPr>
              <a:t> </a:t>
            </a:r>
            <a:r>
              <a:rPr lang="fr-LU" sz="2600" b="1">
                <a:latin typeface="Century Gothic"/>
                <a:ea typeface="Century Gothic" charset="0"/>
                <a:cs typeface="Century Gothic" charset="0"/>
              </a:rPr>
              <a:t>niveau</a:t>
            </a:r>
            <a:r>
              <a:rPr lang="fr-LU" sz="2600">
                <a:latin typeface="Century Gothic"/>
                <a:ea typeface="Century Gothic" charset="0"/>
                <a:cs typeface="Century Gothic" charset="0"/>
              </a:rPr>
              <a:t> des sections </a:t>
            </a:r>
            <a:r>
              <a:rPr lang="fr-LU" sz="2600" b="1">
                <a:latin typeface="Century Gothic"/>
                <a:ea typeface="Century Gothic" charset="0"/>
                <a:cs typeface="Century Gothic" charset="0"/>
              </a:rPr>
              <a:t>B, C, D</a:t>
            </a:r>
            <a:r>
              <a:rPr lang="fr-LU" sz="2600">
                <a:latin typeface="Century Gothic"/>
                <a:ea typeface="Century Gothic" charset="0"/>
                <a:cs typeface="Century Gothic" charset="0"/>
              </a:rPr>
              <a:t> et </a:t>
            </a:r>
            <a:r>
              <a:rPr lang="fr-LU" sz="2600" b="1">
                <a:latin typeface="Century Gothic"/>
                <a:ea typeface="Century Gothic" charset="0"/>
                <a:cs typeface="Century Gothic" charset="0"/>
              </a:rPr>
              <a:t>G</a:t>
            </a:r>
            <a:r>
              <a:rPr lang="fr-LU" sz="2600">
                <a:latin typeface="Century Gothic"/>
                <a:ea typeface="Century Gothic" charset="0"/>
                <a:cs typeface="Century Gothic" charset="0"/>
              </a:rPr>
              <a:t>;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737058" y="335646"/>
            <a:ext cx="4944258" cy="878792"/>
            <a:chOff x="6737058" y="335646"/>
            <a:chExt cx="4944258" cy="878792"/>
          </a:xfrm>
        </p:grpSpPr>
        <p:sp>
          <p:nvSpPr>
            <p:cNvPr id="18" name="Rectangle 17"/>
            <p:cNvSpPr/>
            <p:nvPr/>
          </p:nvSpPr>
          <p:spPr>
            <a:xfrm>
              <a:off x="6737058" y="335646"/>
              <a:ext cx="4944258" cy="878792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50368" y="464460"/>
              <a:ext cx="47309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3200" b="1">
                  <a:solidFill>
                    <a:schemeClr val="bg1">
                      <a:lumMod val="95000"/>
                    </a:schemeClr>
                  </a:solidFill>
                  <a:latin typeface="Century Gothic"/>
                  <a:ea typeface="Century Gothic" charset="0"/>
                  <a:cs typeface="Century Gothic" charset="0"/>
                </a:rPr>
                <a:t>La section A* au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7009" y="433099"/>
              <a:ext cx="1072111" cy="552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0592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20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5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s plan sur des livres empilés">
            <a:extLst>
              <a:ext uri="{FF2B5EF4-FFF2-40B4-BE49-F238E27FC236}">
                <a16:creationId xmlns:a16="http://schemas.microsoft.com/office/drawing/2014/main" id="{177F8681-1940-4ACF-8F2A-11336F99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5" r="1" b="1"/>
          <a:stretch>
            <a:fillRect/>
          </a:stretch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1851427" y="4421552"/>
            <a:ext cx="2612022" cy="1616400"/>
          </a:xfrm>
          <a:prstGeom prst="wedgeRoundRectCallout">
            <a:avLst>
              <a:gd name="adj1" fmla="val -1179"/>
              <a:gd name="adj2" fmla="val -66300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37597" y="2130743"/>
            <a:ext cx="2612022" cy="1432775"/>
            <a:chOff x="637597" y="2130743"/>
            <a:chExt cx="2612022" cy="1432775"/>
          </a:xfrm>
        </p:grpSpPr>
        <p:sp>
          <p:nvSpPr>
            <p:cNvPr id="23" name="Rounded Rectangular Callout 22"/>
            <p:cNvSpPr/>
            <p:nvPr/>
          </p:nvSpPr>
          <p:spPr>
            <a:xfrm flipH="1">
              <a:off x="637597" y="2130743"/>
              <a:ext cx="2612022" cy="1432775"/>
            </a:xfrm>
            <a:prstGeom prst="wedgeRoundRectCallout">
              <a:avLst>
                <a:gd name="adj1" fmla="val -34344"/>
                <a:gd name="adj2" fmla="val 78655"/>
                <a:gd name="adj3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59641" y="2616299"/>
              <a:ext cx="2167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400" b="1">
                  <a:solidFill>
                    <a:schemeClr val="bg1"/>
                  </a:solidFill>
                  <a:latin typeface="Century Gothic"/>
                  <a:ea typeface="Century Gothic" charset="0"/>
                  <a:cs typeface="Century Gothic" charset="0"/>
                </a:rPr>
                <a:t>Motivation</a:t>
              </a:r>
            </a:p>
          </p:txBody>
        </p:sp>
      </p:grpSp>
      <p:sp>
        <p:nvSpPr>
          <p:cNvPr id="31" name="Rounded Rectangular Callout 30"/>
          <p:cNvSpPr/>
          <p:nvPr/>
        </p:nvSpPr>
        <p:spPr>
          <a:xfrm>
            <a:off x="3541459" y="2483378"/>
            <a:ext cx="2971636" cy="1338732"/>
          </a:xfrm>
          <a:prstGeom prst="wedgeRoundRectCallout">
            <a:avLst>
              <a:gd name="adj1" fmla="val -32881"/>
              <a:gd name="adj2" fmla="val 74088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3470" y="4814253"/>
            <a:ext cx="216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>
                <a:solidFill>
                  <a:schemeClr val="bg1"/>
                </a:solidFill>
                <a:latin typeface="Century Gothic"/>
                <a:ea typeface="Century Gothic" charset="0"/>
                <a:cs typeface="Century Gothic" charset="0"/>
              </a:rPr>
              <a:t>Langues et littérature</a:t>
            </a:r>
          </a:p>
        </p:txBody>
      </p:sp>
      <p:sp>
        <p:nvSpPr>
          <p:cNvPr id="32" name="Rounded Rectangular Callout 31"/>
          <p:cNvSpPr/>
          <p:nvPr/>
        </p:nvSpPr>
        <p:spPr>
          <a:xfrm flipH="1">
            <a:off x="5005817" y="4324747"/>
            <a:ext cx="2612022" cy="1432775"/>
          </a:xfrm>
          <a:prstGeom prst="wedgeRoundRectCallout">
            <a:avLst>
              <a:gd name="adj1" fmla="val 33214"/>
              <a:gd name="adj2" fmla="val -71377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21266" y="2921911"/>
            <a:ext cx="2612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>
                <a:solidFill>
                  <a:schemeClr val="bg1"/>
                </a:solidFill>
                <a:latin typeface="Century Gothic"/>
                <a:ea typeface="Century Gothic" charset="0"/>
                <a:cs typeface="Century Gothic" charset="0"/>
              </a:rPr>
              <a:t>Communication</a:t>
            </a:r>
          </a:p>
        </p:txBody>
      </p:sp>
      <p:sp>
        <p:nvSpPr>
          <p:cNvPr id="33" name="Rounded Rectangular Callout 32"/>
          <p:cNvSpPr/>
          <p:nvPr/>
        </p:nvSpPr>
        <p:spPr>
          <a:xfrm flipH="1">
            <a:off x="6839184" y="2130742"/>
            <a:ext cx="2612022" cy="1432775"/>
          </a:xfrm>
          <a:prstGeom prst="wedgeRoundRectCallout">
            <a:avLst>
              <a:gd name="adj1" fmla="val 43655"/>
              <a:gd name="adj2" fmla="val 88733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7860" y="4771948"/>
            <a:ext cx="2167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>
                <a:solidFill>
                  <a:schemeClr val="bg1"/>
                </a:solidFill>
                <a:latin typeface="Century Gothic"/>
                <a:ea typeface="Century Gothic" charset="0"/>
                <a:cs typeface="Century Gothic" charset="0"/>
              </a:rPr>
              <a:t>Public cible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61227" y="2616299"/>
            <a:ext cx="2167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>
                <a:solidFill>
                  <a:schemeClr val="bg1"/>
                </a:solidFill>
                <a:latin typeface="Century Gothic"/>
                <a:ea typeface="Century Gothic" charset="0"/>
                <a:cs typeface="Century Gothic" charset="0"/>
              </a:rPr>
              <a:t>Débouchés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27645" y="321359"/>
            <a:ext cx="5459588" cy="981348"/>
            <a:chOff x="427645" y="321359"/>
            <a:chExt cx="5459588" cy="981348"/>
          </a:xfrm>
        </p:grpSpPr>
        <p:sp>
          <p:nvSpPr>
            <p:cNvPr id="17" name="Rectangle 16"/>
            <p:cNvSpPr/>
            <p:nvPr/>
          </p:nvSpPr>
          <p:spPr>
            <a:xfrm>
              <a:off x="427645" y="321359"/>
              <a:ext cx="5459588" cy="981348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5416" y="465206"/>
              <a:ext cx="52240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3600" b="1">
                  <a:solidFill>
                    <a:schemeClr val="bg1">
                      <a:lumMod val="95000"/>
                    </a:schemeClr>
                  </a:solidFill>
                  <a:latin typeface="Century Gothic"/>
                  <a:ea typeface="Century Gothic" charset="0"/>
                  <a:cs typeface="Century Gothic" charset="0"/>
                </a:rPr>
                <a:t> La section A* au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449" y="460530"/>
              <a:ext cx="1160608" cy="598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0350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5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25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s plan sur des livres empilés">
            <a:extLst>
              <a:ext uri="{FF2B5EF4-FFF2-40B4-BE49-F238E27FC236}">
                <a16:creationId xmlns:a16="http://schemas.microsoft.com/office/drawing/2014/main" id="{177F8681-1940-4ACF-8F2A-11336F99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5" r="1" b="1"/>
          <a:stretch>
            <a:fillRect/>
          </a:stretch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27645" y="1624056"/>
            <a:ext cx="11156400" cy="4424400"/>
            <a:chOff x="1851427" y="4421552"/>
            <a:chExt cx="2612022" cy="1616400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1851427" y="4421552"/>
              <a:ext cx="2612022" cy="1616400"/>
            </a:xfrm>
            <a:prstGeom prst="wedgeRoundRectCallout">
              <a:avLst>
                <a:gd name="adj1" fmla="val 30709"/>
                <a:gd name="adj2" fmla="val 62547"/>
                <a:gd name="adj3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42888" y="4920535"/>
              <a:ext cx="2472029" cy="618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400" b="1">
                  <a:solidFill>
                    <a:schemeClr val="bg1"/>
                  </a:solidFill>
                  <a:latin typeface="Century Gothic"/>
                  <a:ea typeface="Century Gothic" charset="0"/>
                  <a:cs typeface="Century Gothic" charset="0"/>
                </a:rPr>
                <a:t>Communication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7645" y="321359"/>
            <a:ext cx="5459588" cy="981348"/>
            <a:chOff x="427645" y="321359"/>
            <a:chExt cx="5459588" cy="981348"/>
          </a:xfrm>
        </p:grpSpPr>
        <p:sp>
          <p:nvSpPr>
            <p:cNvPr id="11" name="Rectangle 10"/>
            <p:cNvSpPr/>
            <p:nvPr/>
          </p:nvSpPr>
          <p:spPr>
            <a:xfrm>
              <a:off x="427645" y="321359"/>
              <a:ext cx="5459588" cy="981348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5416" y="465206"/>
              <a:ext cx="52240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3600" b="1">
                  <a:solidFill>
                    <a:schemeClr val="bg1">
                      <a:lumMod val="95000"/>
                    </a:schemeClr>
                  </a:solidFill>
                  <a:latin typeface="Century Gothic"/>
                  <a:ea typeface="Century Gothic" charset="0"/>
                  <a:cs typeface="Century Gothic" charset="0"/>
                </a:rPr>
                <a:t> La section A* au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449" y="460530"/>
              <a:ext cx="1160608" cy="598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039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900">
        <p14:warp dir="in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9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6.14"/>
  <p:tag name="AS_TITLE" val="Aspose.Slides for .NET 2.0"/>
  <p:tag name="AS_VERSION" val="20.6"/>
</p:tagLst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Arial"/>
        <a:cs typeface="Arial"/>
      </a:majorFont>
      <a:minorFont>
        <a:latin typeface="Avenir Next LT Pro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Office PowerPoint</Application>
  <PresentationFormat>Widescreen</PresentationFormat>
  <Paragraphs>76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Avenir Next LT Pro</vt:lpstr>
      <vt:lpstr>AvenirNext LT Pro Medium</vt:lpstr>
      <vt:lpstr>Calibri</vt:lpstr>
      <vt:lpstr>Century Gothic</vt:lpstr>
      <vt:lpstr>Sabon Next LT</vt:lpstr>
      <vt:lpstr>Wingdings</vt:lpstr>
      <vt:lpstr>DappledVTI</vt:lpstr>
      <vt:lpstr>Langues,  littérature et  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PowerPoint-Presentatioun</dc:title>
  <cp:lastModifiedBy>WALTZING Cindy</cp:lastModifiedBy>
  <cp:revision>76</cp:revision>
  <cp:lastPrinted>2021-03-07T11:44:44Z</cp:lastPrinted>
  <dcterms:created xsi:type="dcterms:W3CDTF">2021-03-05T15:23:43Z</dcterms:created>
  <dcterms:modified xsi:type="dcterms:W3CDTF">2021-03-09T10:07:21Z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