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1" r:id="rId1"/>
  </p:sldMasterIdLst>
  <p:sldIdLst>
    <p:sldId id="256" r:id="rId2"/>
    <p:sldId id="269" r:id="rId3"/>
    <p:sldId id="257" r:id="rId4"/>
    <p:sldId id="258" r:id="rId5"/>
    <p:sldId id="270" r:id="rId6"/>
    <p:sldId id="271" r:id="rId7"/>
    <p:sldId id="274" r:id="rId8"/>
    <p:sldId id="268" r:id="rId9"/>
    <p:sldId id="275" r:id="rId10"/>
    <p:sldId id="273" r:id="rId11"/>
    <p:sldId id="272" r:id="rId12"/>
    <p:sldId id="267" r:id="rId13"/>
    <p:sldId id="27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7375F5-149C-1C43-90E6-017ED357AAA9}" v="1" dt="2021-02-25T16:28:01.9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3"/>
    <p:restoredTop sz="94618"/>
  </p:normalViewPr>
  <p:slideViewPr>
    <p:cSldViewPr snapToGrid="0" snapToObjects="1">
      <p:cViewPr varScale="1">
        <p:scale>
          <a:sx n="196" d="100"/>
          <a:sy n="196" d="100"/>
        </p:scale>
        <p:origin x="3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BER Paul" userId="981ccbf9-bb3d-4384-914f-ad3cba6ecd9f" providerId="ADAL" clId="{8B7375F5-149C-1C43-90E6-017ED357AAA9}"/>
    <pc:docChg chg="custSel addSld modSld sldOrd">
      <pc:chgData name="WEBER Paul" userId="981ccbf9-bb3d-4384-914f-ad3cba6ecd9f" providerId="ADAL" clId="{8B7375F5-149C-1C43-90E6-017ED357AAA9}" dt="2021-02-28T19:43:27.573" v="558" actId="20577"/>
      <pc:docMkLst>
        <pc:docMk/>
      </pc:docMkLst>
      <pc:sldChg chg="ord">
        <pc:chgData name="WEBER Paul" userId="981ccbf9-bb3d-4384-914f-ad3cba6ecd9f" providerId="ADAL" clId="{8B7375F5-149C-1C43-90E6-017ED357AAA9}" dt="2021-02-28T16:37:27.583" v="330" actId="20578"/>
        <pc:sldMkLst>
          <pc:docMk/>
          <pc:sldMk cId="1977851169" sldId="267"/>
        </pc:sldMkLst>
      </pc:sldChg>
      <pc:sldChg chg="modSp mod ord">
        <pc:chgData name="WEBER Paul" userId="981ccbf9-bb3d-4384-914f-ad3cba6ecd9f" providerId="ADAL" clId="{8B7375F5-149C-1C43-90E6-017ED357AAA9}" dt="2021-02-28T16:32:40.231" v="41" actId="20578"/>
        <pc:sldMkLst>
          <pc:docMk/>
          <pc:sldMk cId="757213351" sldId="268"/>
        </pc:sldMkLst>
        <pc:spChg chg="mod">
          <ac:chgData name="WEBER Paul" userId="981ccbf9-bb3d-4384-914f-ad3cba6ecd9f" providerId="ADAL" clId="{8B7375F5-149C-1C43-90E6-017ED357AAA9}" dt="2021-02-25T16:28:13.493" v="40" actId="6549"/>
          <ac:spMkLst>
            <pc:docMk/>
            <pc:sldMk cId="757213351" sldId="268"/>
            <ac:spMk id="3" creationId="{00000000-0000-0000-0000-000000000000}"/>
          </ac:spMkLst>
        </pc:spChg>
      </pc:sldChg>
      <pc:sldChg chg="modSp add mod">
        <pc:chgData name="WEBER Paul" userId="981ccbf9-bb3d-4384-914f-ad3cba6ecd9f" providerId="ADAL" clId="{8B7375F5-149C-1C43-90E6-017ED357AAA9}" dt="2021-02-28T19:43:27.573" v="558" actId="20577"/>
        <pc:sldMkLst>
          <pc:docMk/>
          <pc:sldMk cId="3717768945" sldId="275"/>
        </pc:sldMkLst>
        <pc:spChg chg="mod">
          <ac:chgData name="WEBER Paul" userId="981ccbf9-bb3d-4384-914f-ad3cba6ecd9f" providerId="ADAL" clId="{8B7375F5-149C-1C43-90E6-017ED357AAA9}" dt="2021-02-28T16:33:17.028" v="79" actId="20577"/>
          <ac:spMkLst>
            <pc:docMk/>
            <pc:sldMk cId="3717768945" sldId="275"/>
            <ac:spMk id="2" creationId="{00000000-0000-0000-0000-000000000000}"/>
          </ac:spMkLst>
        </pc:spChg>
        <pc:spChg chg="mod">
          <ac:chgData name="WEBER Paul" userId="981ccbf9-bb3d-4384-914f-ad3cba6ecd9f" providerId="ADAL" clId="{8B7375F5-149C-1C43-90E6-017ED357AAA9}" dt="2021-02-28T19:43:27.573" v="558" actId="20577"/>
          <ac:spMkLst>
            <pc:docMk/>
            <pc:sldMk cId="3717768945" sldId="275"/>
            <ac:spMk id="3" creationId="{00000000-0000-0000-0000-000000000000}"/>
          </ac:spMkLst>
        </pc:spChg>
      </pc:sldChg>
      <pc:sldChg chg="modSp add mod ord">
        <pc:chgData name="WEBER Paul" userId="981ccbf9-bb3d-4384-914f-ad3cba6ecd9f" providerId="ADAL" clId="{8B7375F5-149C-1C43-90E6-017ED357AAA9}" dt="2021-02-28T16:39:03.518" v="483" actId="20577"/>
        <pc:sldMkLst>
          <pc:docMk/>
          <pc:sldMk cId="2109651024" sldId="276"/>
        </pc:sldMkLst>
        <pc:spChg chg="mod">
          <ac:chgData name="WEBER Paul" userId="981ccbf9-bb3d-4384-914f-ad3cba6ecd9f" providerId="ADAL" clId="{8B7375F5-149C-1C43-90E6-017ED357AAA9}" dt="2021-02-28T16:37:47.957" v="341" actId="20577"/>
          <ac:spMkLst>
            <pc:docMk/>
            <pc:sldMk cId="2109651024" sldId="276"/>
            <ac:spMk id="2" creationId="{00000000-0000-0000-0000-000000000000}"/>
          </ac:spMkLst>
        </pc:spChg>
        <pc:spChg chg="mod">
          <ac:chgData name="WEBER Paul" userId="981ccbf9-bb3d-4384-914f-ad3cba6ecd9f" providerId="ADAL" clId="{8B7375F5-149C-1C43-90E6-017ED357AAA9}" dt="2021-02-28T16:39:03.518" v="483" actId="20577"/>
          <ac:spMkLst>
            <pc:docMk/>
            <pc:sldMk cId="2109651024" sldId="27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3E1E8-B365-C64D-89CE-12ED3014196E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9F7600E-47FF-9E48-9A8A-A3189CBDAF5A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40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mathématiques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Dans</a:t>
            </a:r>
            <a:r>
              <a:rPr lang="en-US" dirty="0"/>
              <a:t> le cycle </a:t>
            </a:r>
            <a:r>
              <a:rPr lang="en-US" dirty="0" err="1"/>
              <a:t>supérieur</a:t>
            </a:r>
            <a:r>
              <a:rPr lang="en-US" dirty="0"/>
              <a:t> de </a:t>
            </a:r>
            <a:r>
              <a:rPr lang="en-US" dirty="0" err="1"/>
              <a:t>l’enseignement</a:t>
            </a:r>
            <a:r>
              <a:rPr lang="en-US" dirty="0"/>
              <a:t> </a:t>
            </a:r>
            <a:r>
              <a:rPr lang="en-US" dirty="0" err="1"/>
              <a:t>secondaire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50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sections avec un nombre moins élevé de leçons hebdomadaires de mathématiques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153B4A-F4D7-7D43-974E-9E7D66CA3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LU" dirty="0"/>
              <a:t>Section A:	(latin - ) langues vivantes</a:t>
            </a:r>
          </a:p>
          <a:p>
            <a:r>
              <a:rPr lang="en-LU" dirty="0"/>
              <a:t>Section E:	arts plastiques</a:t>
            </a:r>
            <a:endParaRPr lang="en-LU" b="1" dirty="0"/>
          </a:p>
          <a:p>
            <a:r>
              <a:rPr lang="en-LU" dirty="0"/>
              <a:t>Section F:	musique</a:t>
            </a:r>
            <a:endParaRPr lang="en-LU" b="1" dirty="0"/>
          </a:p>
          <a:p>
            <a:r>
              <a:rPr lang="en-LU" dirty="0"/>
              <a:t>Section G: 	sciences humaines et sociales</a:t>
            </a:r>
          </a:p>
        </p:txBody>
      </p:sp>
    </p:spTree>
    <p:extLst>
      <p:ext uri="{BB962C8B-B14F-4D97-AF65-F5344CB8AC3E}">
        <p14:creationId xmlns:p14="http://schemas.microsoft.com/office/powerpoint/2010/main" val="2740072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F5CA04-4AE5-4561-8676-55CA3F736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0F1679-CFC3-4BCE-98A3-B5EFE23B9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21788B-AA9B-419E-9D39-E0F271859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25ACC8-4517-494C-A678-849320FE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Sections A, E, F et 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AC9B98-C12B-B449-9EC8-56FFFC85354E}"/>
              </a:ext>
            </a:extLst>
          </p:cNvPr>
          <p:cNvSpPr txBox="1"/>
          <p:nvPr/>
        </p:nvSpPr>
        <p:spPr>
          <a:xfrm>
            <a:off x="1534696" y="2100400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Grille horaire: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F774A4E-4812-D540-9137-D7B37DC1E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04004"/>
              </p:ext>
            </p:extLst>
          </p:nvPr>
        </p:nvGraphicFramePr>
        <p:xfrm>
          <a:off x="1534696" y="2717063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280537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042238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0603211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35199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LU" dirty="0"/>
                        <a:t>Section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3ème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2ème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1ère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58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U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3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743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U" dirty="0"/>
                        <a:t>E, F et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3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3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3 h / semaine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16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515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en A, E, F et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Equations</a:t>
            </a:r>
          </a:p>
          <a:p>
            <a:r>
              <a:rPr lang="fr-FR" dirty="0"/>
              <a:t>Proportionnalité</a:t>
            </a:r>
          </a:p>
          <a:p>
            <a:r>
              <a:rPr lang="fr-FR" dirty="0"/>
              <a:t>Problèmes d’optimisation</a:t>
            </a:r>
          </a:p>
          <a:p>
            <a:r>
              <a:rPr lang="fr-FR" dirty="0"/>
              <a:t>Traitement de données et statistiques</a:t>
            </a:r>
          </a:p>
          <a:p>
            <a:r>
              <a:rPr lang="fr-FR" dirty="0"/>
              <a:t>Probabilité</a:t>
            </a:r>
          </a:p>
          <a:p>
            <a:r>
              <a:rPr lang="fr-FR" dirty="0"/>
              <a:t>Suites et fonctions</a:t>
            </a:r>
          </a:p>
        </p:txBody>
      </p:sp>
    </p:spTree>
    <p:extLst>
      <p:ext uri="{BB962C8B-B14F-4D97-AF65-F5344CB8AC3E}">
        <p14:creationId xmlns:p14="http://schemas.microsoft.com/office/powerpoint/2010/main" val="1977851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Examen de fin d’études secondaires en E, F et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fr-CH" dirty="0"/>
              <a:t>En sections E, F, G l’épreuve d’examen </a:t>
            </a:r>
            <a:r>
              <a:rPr lang="fr-CH"/>
              <a:t>est facultative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65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91" y="0"/>
            <a:ext cx="9765175" cy="610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3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sections avec un nombre élevé de leçons hebdomadaires de mathématiques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0153B4A-F4D7-7D43-974E-9E7D66CA3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LU" dirty="0"/>
              <a:t>Section B:	</a:t>
            </a:r>
            <a:r>
              <a:rPr lang="en-LU" b="1" dirty="0"/>
              <a:t>mathématiques</a:t>
            </a:r>
            <a:r>
              <a:rPr lang="en-LU" dirty="0"/>
              <a:t> - informatique</a:t>
            </a:r>
          </a:p>
          <a:p>
            <a:r>
              <a:rPr lang="en-LU" dirty="0"/>
              <a:t>Section C:	sciences naturelles - </a:t>
            </a:r>
            <a:r>
              <a:rPr lang="en-LU" b="1" dirty="0"/>
              <a:t>mathématiques</a:t>
            </a:r>
          </a:p>
          <a:p>
            <a:r>
              <a:rPr lang="en-LU" dirty="0"/>
              <a:t>Section D:	sciences économiques - </a:t>
            </a:r>
            <a:r>
              <a:rPr lang="en-LU" b="1" dirty="0"/>
              <a:t>mathématiques</a:t>
            </a:r>
          </a:p>
          <a:p>
            <a:r>
              <a:rPr lang="en-LU" dirty="0"/>
              <a:t>Section I: 	informatique -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98064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F5CA04-4AE5-4561-8676-55CA3F736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0F1679-CFC3-4BCE-98A3-B5EFE23B9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21788B-AA9B-419E-9D39-E0F271859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25ACC8-4517-494C-A678-849320FE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Section </a:t>
            </a:r>
            <a:r>
              <a:rPr lang="fr-FR" dirty="0"/>
              <a:t>B: mathématiques - informatique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18FF3DF-BD35-124F-96A1-727B123A5F4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47683113"/>
              </p:ext>
            </p:extLst>
          </p:nvPr>
        </p:nvGraphicFramePr>
        <p:xfrm>
          <a:off x="1534696" y="2600074"/>
          <a:ext cx="9520238" cy="1132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1066">
                  <a:extLst>
                    <a:ext uri="{9D8B030D-6E8A-4147-A177-3AD203B41FA5}">
                      <a16:colId xmlns:a16="http://schemas.microsoft.com/office/drawing/2014/main" val="330101653"/>
                    </a:ext>
                  </a:extLst>
                </a:gridCol>
                <a:gridCol w="1939793">
                  <a:extLst>
                    <a:ext uri="{9D8B030D-6E8A-4147-A177-3AD203B41FA5}">
                      <a16:colId xmlns:a16="http://schemas.microsoft.com/office/drawing/2014/main" val="271450269"/>
                    </a:ext>
                  </a:extLst>
                </a:gridCol>
                <a:gridCol w="1939793">
                  <a:extLst>
                    <a:ext uri="{9D8B030D-6E8A-4147-A177-3AD203B41FA5}">
                      <a16:colId xmlns:a16="http://schemas.microsoft.com/office/drawing/2014/main" val="3945250937"/>
                    </a:ext>
                  </a:extLst>
                </a:gridCol>
                <a:gridCol w="1939793">
                  <a:extLst>
                    <a:ext uri="{9D8B030D-6E8A-4147-A177-3AD203B41FA5}">
                      <a16:colId xmlns:a16="http://schemas.microsoft.com/office/drawing/2014/main" val="2821218538"/>
                    </a:ext>
                  </a:extLst>
                </a:gridCol>
                <a:gridCol w="1939793">
                  <a:extLst>
                    <a:ext uri="{9D8B030D-6E8A-4147-A177-3AD203B41FA5}">
                      <a16:colId xmlns:a16="http://schemas.microsoft.com/office/drawing/2014/main" val="1142433072"/>
                    </a:ext>
                  </a:extLst>
                </a:gridCol>
              </a:tblGrid>
              <a:tr h="377474">
                <a:tc>
                  <a:txBody>
                    <a:bodyPr/>
                    <a:lstStyle/>
                    <a:p>
                      <a:pPr algn="ctr"/>
                      <a:r>
                        <a:rPr lang="en-LU" sz="1700" dirty="0"/>
                        <a:t>3ème</a:t>
                      </a:r>
                    </a:p>
                  </a:txBody>
                  <a:tcPr marL="85789" marR="85789" marT="42895" marB="4289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LU" sz="1700"/>
                        <a:t>2ème</a:t>
                      </a:r>
                    </a:p>
                  </a:txBody>
                  <a:tcPr marL="85789" marR="85789" marT="42895" marB="42895"/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LU" sz="1700"/>
                        <a:t>1ère</a:t>
                      </a:r>
                    </a:p>
                  </a:txBody>
                  <a:tcPr marL="85789" marR="85789" marT="42895" marB="42895"/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77953"/>
                  </a:ext>
                </a:extLst>
              </a:tr>
              <a:tr h="377474">
                <a:tc>
                  <a:txBody>
                    <a:bodyPr/>
                    <a:lstStyle/>
                    <a:p>
                      <a:r>
                        <a:rPr lang="en-LU" sz="1700"/>
                        <a:t>Mathématiques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/>
                        <a:t>Mathématiques 1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/>
                        <a:t>Mathématiques 2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/>
                        <a:t>Mathématiques 1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/>
                        <a:t>Mathématiques 2</a:t>
                      </a:r>
                    </a:p>
                  </a:txBody>
                  <a:tcPr marL="85789" marR="85789" marT="42895" marB="42895"/>
                </a:tc>
                <a:extLst>
                  <a:ext uri="{0D108BD9-81ED-4DB2-BD59-A6C34878D82A}">
                    <a16:rowId xmlns:a16="http://schemas.microsoft.com/office/drawing/2014/main" val="1471825744"/>
                  </a:ext>
                </a:extLst>
              </a:tr>
              <a:tr h="377474">
                <a:tc>
                  <a:txBody>
                    <a:bodyPr/>
                    <a:lstStyle/>
                    <a:p>
                      <a:r>
                        <a:rPr lang="en-LU" sz="1700"/>
                        <a:t>6 h / semaine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/>
                        <a:t>4 h / semaine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/>
                        <a:t>3h / semaine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/>
                        <a:t>4 h / semaine</a:t>
                      </a:r>
                    </a:p>
                  </a:txBody>
                  <a:tcPr marL="85789" marR="85789" marT="42895" marB="42895"/>
                </a:tc>
                <a:tc>
                  <a:txBody>
                    <a:bodyPr/>
                    <a:lstStyle/>
                    <a:p>
                      <a:r>
                        <a:rPr lang="en-LU" sz="1700" dirty="0"/>
                        <a:t>4 h / semaine</a:t>
                      </a:r>
                    </a:p>
                  </a:txBody>
                  <a:tcPr marL="85789" marR="85789" marT="42895" marB="42895"/>
                </a:tc>
                <a:extLst>
                  <a:ext uri="{0D108BD9-81ED-4DB2-BD59-A6C34878D82A}">
                    <a16:rowId xmlns:a16="http://schemas.microsoft.com/office/drawing/2014/main" val="190671019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7AC9B98-C12B-B449-9EC8-56FFFC85354E}"/>
              </a:ext>
            </a:extLst>
          </p:cNvPr>
          <p:cNvSpPr txBox="1"/>
          <p:nvPr/>
        </p:nvSpPr>
        <p:spPr>
          <a:xfrm>
            <a:off x="1534696" y="2100400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Grille horaire: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601558-7D3A-6B4C-8E6B-542A352EBD29}"/>
              </a:ext>
            </a:extLst>
          </p:cNvPr>
          <p:cNvSpPr txBox="1"/>
          <p:nvPr/>
        </p:nvSpPr>
        <p:spPr>
          <a:xfrm>
            <a:off x="1534696" y="5025756"/>
            <a:ext cx="10209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Critère d’admissibilité: 	</a:t>
            </a:r>
            <a:r>
              <a:rPr lang="en-LU" dirty="0"/>
              <a:t>moyenne annuelle supérieure ou égale à 38 en mathématiques en 4ème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05E6B-90A8-3F4A-8491-C72FF97AE26F}"/>
              </a:ext>
            </a:extLst>
          </p:cNvPr>
          <p:cNvSpPr txBox="1"/>
          <p:nvPr/>
        </p:nvSpPr>
        <p:spPr>
          <a:xfrm>
            <a:off x="1534696" y="4081241"/>
            <a:ext cx="9997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Profil des élèves: 	</a:t>
            </a:r>
            <a:r>
              <a:rPr lang="en-LU" dirty="0"/>
              <a:t>Elèves intéressés et motivés pour les mathématiques, l’informatique, </a:t>
            </a:r>
          </a:p>
          <a:p>
            <a:r>
              <a:rPr lang="en-LU" dirty="0"/>
              <a:t>			la physique et la chimie</a:t>
            </a:r>
          </a:p>
        </p:txBody>
      </p:sp>
    </p:spTree>
    <p:extLst>
      <p:ext uri="{BB962C8B-B14F-4D97-AF65-F5344CB8AC3E}">
        <p14:creationId xmlns:p14="http://schemas.microsoft.com/office/powerpoint/2010/main" val="873545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F5CA04-4AE5-4561-8676-55CA3F736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0F1679-CFC3-4BCE-98A3-B5EFE23B9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21788B-AA9B-419E-9D39-E0F271859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25ACC8-4517-494C-A678-849320FE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Section C: sciences naturelles - mathématiques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AC9B98-C12B-B449-9EC8-56FFFC85354E}"/>
              </a:ext>
            </a:extLst>
          </p:cNvPr>
          <p:cNvSpPr txBox="1"/>
          <p:nvPr/>
        </p:nvSpPr>
        <p:spPr>
          <a:xfrm>
            <a:off x="1534696" y="2100400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Grille horaire: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05E6B-90A8-3F4A-8491-C72FF97AE26F}"/>
              </a:ext>
            </a:extLst>
          </p:cNvPr>
          <p:cNvSpPr txBox="1"/>
          <p:nvPr/>
        </p:nvSpPr>
        <p:spPr>
          <a:xfrm>
            <a:off x="1534696" y="4081241"/>
            <a:ext cx="95903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Profil des élèves: 	</a:t>
            </a:r>
            <a:r>
              <a:rPr lang="en-LU" dirty="0"/>
              <a:t>Elèves intéressés et motivés pour les mathématiques, la biologie, </a:t>
            </a:r>
          </a:p>
          <a:p>
            <a:r>
              <a:rPr lang="en-LU" dirty="0"/>
              <a:t>			la physique et la chimie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8E8A6E3-51CC-C34A-BB30-0A1387A79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519971"/>
              </p:ext>
            </p:extLst>
          </p:nvPr>
        </p:nvGraphicFramePr>
        <p:xfrm>
          <a:off x="1534696" y="2600088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826611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057406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58083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3ème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2ème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1ère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777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U" dirty="0"/>
                        <a:t>5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5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6 h / semaine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72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07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F5CA04-4AE5-4561-8676-55CA3F736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0F1679-CFC3-4BCE-98A3-B5EFE23B9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21788B-AA9B-419E-9D39-E0F271859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25ACC8-4517-494C-A678-849320FE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Section D: sciences économiques - mathématiques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AC9B98-C12B-B449-9EC8-56FFFC85354E}"/>
              </a:ext>
            </a:extLst>
          </p:cNvPr>
          <p:cNvSpPr txBox="1"/>
          <p:nvPr/>
        </p:nvSpPr>
        <p:spPr>
          <a:xfrm>
            <a:off x="1534696" y="2100400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Grille horaire: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05E6B-90A8-3F4A-8491-C72FF97AE26F}"/>
              </a:ext>
            </a:extLst>
          </p:cNvPr>
          <p:cNvSpPr txBox="1"/>
          <p:nvPr/>
        </p:nvSpPr>
        <p:spPr>
          <a:xfrm>
            <a:off x="1534696" y="4081241"/>
            <a:ext cx="8354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Profil des élèves: 	</a:t>
            </a:r>
            <a:r>
              <a:rPr lang="en-LU" dirty="0"/>
              <a:t>Elèves intéressés et motivés pour les mathématiques </a:t>
            </a:r>
          </a:p>
          <a:p>
            <a:r>
              <a:rPr lang="en-LU" dirty="0"/>
              <a:t>			et les sciences économiques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8E8A6E3-51CC-C34A-BB30-0A1387A79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739285"/>
              </p:ext>
            </p:extLst>
          </p:nvPr>
        </p:nvGraphicFramePr>
        <p:xfrm>
          <a:off x="1534696" y="2600088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826611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057406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58083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3ème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2ème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1ère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777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U" dirty="0"/>
                        <a:t>5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5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5 h / semaine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72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82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9F5CA04-4AE5-4561-8676-55CA3F7361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0F1679-CFC3-4BCE-98A3-B5EFE23B9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21788B-AA9B-419E-9D39-E0F271859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25ACC8-4517-494C-A678-849320FE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dirty="0"/>
              <a:t>Section I: informatique communication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AC9B98-C12B-B449-9EC8-56FFFC85354E}"/>
              </a:ext>
            </a:extLst>
          </p:cNvPr>
          <p:cNvSpPr txBox="1"/>
          <p:nvPr/>
        </p:nvSpPr>
        <p:spPr>
          <a:xfrm>
            <a:off x="1534696" y="2100400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Grille horaire: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D05E6B-90A8-3F4A-8491-C72FF97AE26F}"/>
              </a:ext>
            </a:extLst>
          </p:cNvPr>
          <p:cNvSpPr txBox="1"/>
          <p:nvPr/>
        </p:nvSpPr>
        <p:spPr>
          <a:xfrm>
            <a:off x="1534696" y="4081241"/>
            <a:ext cx="7911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b="1" dirty="0"/>
              <a:t>Profil des élèves: 	</a:t>
            </a:r>
            <a:r>
              <a:rPr lang="en-LU" dirty="0"/>
              <a:t>Elèves intéressés et motivés pour l’informatique,</a:t>
            </a:r>
          </a:p>
          <a:p>
            <a:r>
              <a:rPr lang="en-LU" dirty="0"/>
              <a:t>			la communication et les mathématiques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8E8A6E3-51CC-C34A-BB30-0A1387A791E2}"/>
              </a:ext>
            </a:extLst>
          </p:cNvPr>
          <p:cNvGraphicFramePr>
            <a:graphicFrameLocks noGrp="1"/>
          </p:cNvGraphicFramePr>
          <p:nvPr/>
        </p:nvGraphicFramePr>
        <p:xfrm>
          <a:off x="1534696" y="2600088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5826611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057406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580839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3ème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2ème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LU" dirty="0"/>
                        <a:t>1ère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777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LU" dirty="0"/>
                        <a:t>5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5 h / semaine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LU" dirty="0"/>
                        <a:t>6 h / semaine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72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153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en B, C, D et 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 numCol="2">
                <a:normAutofit/>
              </a:bodyPr>
              <a:lstStyle/>
              <a:p>
                <a:r>
                  <a:rPr lang="fr-FR" dirty="0"/>
                  <a:t>Mathématiques 1</a:t>
                </a:r>
              </a:p>
              <a:p>
                <a:pPr lvl="1"/>
                <a:r>
                  <a:rPr lang="fr-FR" dirty="0"/>
                  <a:t>Géométrie</a:t>
                </a:r>
              </a:p>
              <a:p>
                <a:pPr lvl="1"/>
                <a:r>
                  <a:rPr lang="fr-FR" dirty="0"/>
                  <a:t>Trigonométrie</a:t>
                </a:r>
              </a:p>
              <a:p>
                <a:pPr lvl="1"/>
                <a:r>
                  <a:rPr lang="fr-FR" dirty="0"/>
                  <a:t>Combinatoire et probabilités</a:t>
                </a:r>
              </a:p>
              <a:p>
                <a:pPr lvl="1"/>
                <a:r>
                  <a:rPr lang="fr-FR" dirty="0"/>
                  <a:t>Nombres complexes</a:t>
                </a:r>
              </a:p>
              <a:p>
                <a:pPr lvl="1"/>
                <a:r>
                  <a:rPr lang="fr-FR" dirty="0"/>
                  <a:t>Coniques (uniquement en section B)</a:t>
                </a:r>
              </a:p>
              <a:p>
                <a:pPr lvl="1"/>
                <a:r>
                  <a:rPr lang="fr-FR" dirty="0"/>
                  <a:t>Trajectoires et lieux géométriques (uniquement en section B)</a:t>
                </a:r>
              </a:p>
              <a:p>
                <a:r>
                  <a:rPr lang="fr-FR" dirty="0"/>
                  <a:t>Mathématiques 2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CH" b="0" i="0" smtClean="0">
                        <a:latin typeface="Cambria Math" charset="0"/>
                      </a:rPr>
                      <m:t>Etude</m:t>
                    </m:r>
                    <m:r>
                      <a:rPr lang="fr-CH" b="0" i="0" smtClean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fr-CH" b="0" i="0" smtClean="0">
                        <a:latin typeface="Cambria Math" charset="0"/>
                      </a:rPr>
                      <m:t>de</m:t>
                    </m:r>
                  </m:oMath>
                </a14:m>
                <a:r>
                  <a:rPr lang="fr-FR" dirty="0"/>
                  <a:t> fonctions</a:t>
                </a:r>
              </a:p>
              <a:p>
                <a:pPr lvl="1"/>
                <a:r>
                  <a:rPr lang="fr-FR" dirty="0"/>
                  <a:t>Calcul intégral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33"/>
                </a:stretch>
              </a:blipFill>
            </p:spPr>
            <p:txBody>
              <a:bodyPr/>
              <a:lstStyle/>
              <a:p>
                <a:r>
                  <a:rPr lang="en-L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21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Examen de fin d’études secondaires en B, C, D et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fr-CH" dirty="0"/>
              <a:t>En section B il y a deux branches de mathématiques et deux épreuves d’examen de mathématiques:</a:t>
            </a:r>
          </a:p>
          <a:p>
            <a:pPr lvl="1"/>
            <a:r>
              <a:rPr lang="fr-CH" dirty="0"/>
              <a:t>Mathématiques 1</a:t>
            </a:r>
          </a:p>
          <a:p>
            <a:pPr lvl="1"/>
            <a:r>
              <a:rPr lang="fr-CH" dirty="0"/>
              <a:t>Mathématiques 2 – Informatique</a:t>
            </a:r>
          </a:p>
          <a:p>
            <a:r>
              <a:rPr lang="fr-CH" dirty="0"/>
              <a:t>En sections C, D, I il y a une seule branche mais deux </a:t>
            </a:r>
            <a:r>
              <a:rPr lang="fr-CH"/>
              <a:t>épreuves d’examen:</a:t>
            </a:r>
            <a:endParaRPr lang="fr-CH" dirty="0"/>
          </a:p>
          <a:p>
            <a:pPr lvl="1"/>
            <a:r>
              <a:rPr lang="fr-CH" dirty="0"/>
              <a:t>Mathématiques 1	(compte pour 1/3)</a:t>
            </a:r>
          </a:p>
          <a:p>
            <a:pPr lvl="1"/>
            <a:r>
              <a:rPr lang="fr-CH" dirty="0"/>
              <a:t>Mathématiques 2 	(compte pour 2/3)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776894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500</Words>
  <Application>Microsoft Macintosh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Palatino Linotype</vt:lpstr>
      <vt:lpstr>Gallery</vt:lpstr>
      <vt:lpstr>Les mathématiques</vt:lpstr>
      <vt:lpstr>PowerPoint Presentation</vt:lpstr>
      <vt:lpstr>Les sections avec un nombre élevé de leçons hebdomadaires de mathématiques</vt:lpstr>
      <vt:lpstr>Section B: mathématiques - informatique</vt:lpstr>
      <vt:lpstr>Section C: sciences naturelles - mathématiques</vt:lpstr>
      <vt:lpstr>Section D: sciences économiques - mathématiques</vt:lpstr>
      <vt:lpstr>Section I: informatique communication</vt:lpstr>
      <vt:lpstr>Programme en B, C, D et I</vt:lpstr>
      <vt:lpstr>Examen de fin d’études secondaires en B, C, D et I</vt:lpstr>
      <vt:lpstr>Les sections avec un nombre moins élevé de leçons hebdomadaires de mathématiques</vt:lpstr>
      <vt:lpstr>Sections A, E, F et G</vt:lpstr>
      <vt:lpstr>Programme en A, E, F et G</vt:lpstr>
      <vt:lpstr>Examen de fin d’études secondaires en E, F et 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mathématiques</dc:title>
  <dc:creator>WEBER Paul</dc:creator>
  <cp:lastModifiedBy>WEBER Paul</cp:lastModifiedBy>
  <cp:revision>1</cp:revision>
  <dcterms:created xsi:type="dcterms:W3CDTF">2020-05-07T06:34:36Z</dcterms:created>
  <dcterms:modified xsi:type="dcterms:W3CDTF">2021-02-28T19:43:40Z</dcterms:modified>
</cp:coreProperties>
</file>